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Cheddar"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1" r="0" b="-111"/>
            </a:stretch>
          </a:blipFill>
        </p:spPr>
      </p:sp>
      <p:sp>
        <p:nvSpPr>
          <p:cNvPr name="TextBox 3" id="3"/>
          <p:cNvSpPr txBox="true"/>
          <p:nvPr/>
        </p:nvSpPr>
        <p:spPr>
          <a:xfrm rot="0">
            <a:off x="2715156" y="936356"/>
            <a:ext cx="13613062" cy="6628569"/>
          </a:xfrm>
          <a:prstGeom prst="rect">
            <a:avLst/>
          </a:prstGeom>
        </p:spPr>
        <p:txBody>
          <a:bodyPr anchor="t" rtlCol="false" tIns="0" lIns="0" bIns="0" rIns="0">
            <a:spAutoFit/>
          </a:bodyPr>
          <a:lstStyle/>
          <a:p>
            <a:pPr algn="ctr">
              <a:lnSpc>
                <a:spcPts val="25245"/>
              </a:lnSpc>
            </a:pPr>
            <a:r>
              <a:rPr lang="en-US" sz="18032" spc="540">
                <a:solidFill>
                  <a:srgbClr val="FFFFFF"/>
                </a:solidFill>
                <a:latin typeface="Cheddar"/>
                <a:ea typeface="Cheddar"/>
                <a:cs typeface="Cheddar"/>
                <a:sym typeface="Cheddar"/>
              </a:rPr>
              <a:t> SISTEMAS</a:t>
            </a:r>
          </a:p>
          <a:p>
            <a:pPr algn="ctr" marL="0" indent="0" lvl="0">
              <a:lnSpc>
                <a:spcPts val="25245"/>
              </a:lnSpc>
              <a:spcBef>
                <a:spcPct val="0"/>
              </a:spcBef>
            </a:pPr>
            <a:r>
              <a:rPr lang="en-US" sz="18032" spc="540">
                <a:solidFill>
                  <a:srgbClr val="FFFFFF"/>
                </a:solidFill>
                <a:latin typeface="Cheddar"/>
                <a:ea typeface="Cheddar"/>
                <a:cs typeface="Cheddar"/>
                <a:sym typeface="Cheddar"/>
              </a:rPr>
              <a:t>INFORMÁTICOS</a:t>
            </a:r>
          </a:p>
        </p:txBody>
      </p:sp>
      <p:grpSp>
        <p:nvGrpSpPr>
          <p:cNvPr name="Group 4" id="4"/>
          <p:cNvGrpSpPr/>
          <p:nvPr/>
        </p:nvGrpSpPr>
        <p:grpSpPr>
          <a:xfrm rot="0">
            <a:off x="4458788" y="6741412"/>
            <a:ext cx="9016770" cy="402476"/>
            <a:chOff x="0" y="0"/>
            <a:chExt cx="10669539" cy="476250"/>
          </a:xfrm>
        </p:grpSpPr>
        <p:sp>
          <p:nvSpPr>
            <p:cNvPr name="Freeform 5" id="5"/>
            <p:cNvSpPr/>
            <p:nvPr/>
          </p:nvSpPr>
          <p:spPr>
            <a:xfrm flipH="false" flipV="false" rot="0">
              <a:off x="84886" y="43180"/>
              <a:ext cx="10501943" cy="386080"/>
            </a:xfrm>
            <a:custGeom>
              <a:avLst/>
              <a:gdLst/>
              <a:ahLst/>
              <a:cxnLst/>
              <a:rect r="r" b="b" t="t" l="l"/>
              <a:pathLst>
                <a:path h="386080" w="10501943">
                  <a:moveTo>
                    <a:pt x="65297" y="87630"/>
                  </a:moveTo>
                  <a:cubicBezTo>
                    <a:pt x="866275" y="19050"/>
                    <a:pt x="1192760" y="13970"/>
                    <a:pt x="1593248" y="7620"/>
                  </a:cubicBezTo>
                  <a:cubicBezTo>
                    <a:pt x="2185275" y="0"/>
                    <a:pt x="2973193" y="7620"/>
                    <a:pt x="3800289" y="13970"/>
                  </a:cubicBezTo>
                  <a:cubicBezTo>
                    <a:pt x="4862455" y="20320"/>
                    <a:pt x="6290283" y="17780"/>
                    <a:pt x="7441688" y="53340"/>
                  </a:cubicBezTo>
                  <a:cubicBezTo>
                    <a:pt x="8486441" y="85090"/>
                    <a:pt x="10192871" y="168910"/>
                    <a:pt x="10421411" y="204470"/>
                  </a:cubicBezTo>
                  <a:cubicBezTo>
                    <a:pt x="10454059" y="208280"/>
                    <a:pt x="10462766" y="209550"/>
                    <a:pt x="10473649" y="217170"/>
                  </a:cubicBezTo>
                  <a:cubicBezTo>
                    <a:pt x="10488884" y="227330"/>
                    <a:pt x="10501944" y="246380"/>
                    <a:pt x="10495415" y="259080"/>
                  </a:cubicBezTo>
                  <a:cubicBezTo>
                    <a:pt x="10491061" y="273050"/>
                    <a:pt x="10473649" y="285750"/>
                    <a:pt x="10432293" y="295910"/>
                  </a:cubicBezTo>
                  <a:cubicBezTo>
                    <a:pt x="10269051" y="336550"/>
                    <a:pt x="9433249" y="302260"/>
                    <a:pt x="9026231" y="321310"/>
                  </a:cubicBezTo>
                  <a:cubicBezTo>
                    <a:pt x="8708452" y="335280"/>
                    <a:pt x="8325375" y="378460"/>
                    <a:pt x="8181722" y="382270"/>
                  </a:cubicBezTo>
                  <a:cubicBezTo>
                    <a:pt x="8133837" y="383540"/>
                    <a:pt x="8107719" y="386080"/>
                    <a:pt x="8083776" y="379730"/>
                  </a:cubicBezTo>
                  <a:cubicBezTo>
                    <a:pt x="8064187" y="375920"/>
                    <a:pt x="8048952" y="370840"/>
                    <a:pt x="8038069" y="360680"/>
                  </a:cubicBezTo>
                  <a:cubicBezTo>
                    <a:pt x="8027186" y="349250"/>
                    <a:pt x="8020656" y="326390"/>
                    <a:pt x="8029361" y="313690"/>
                  </a:cubicBezTo>
                  <a:cubicBezTo>
                    <a:pt x="8038069" y="300990"/>
                    <a:pt x="8068540" y="285750"/>
                    <a:pt x="8092482" y="283210"/>
                  </a:cubicBezTo>
                  <a:cubicBezTo>
                    <a:pt x="8114248" y="279400"/>
                    <a:pt x="8153427" y="285750"/>
                    <a:pt x="8170839" y="295910"/>
                  </a:cubicBezTo>
                  <a:cubicBezTo>
                    <a:pt x="8188252" y="304800"/>
                    <a:pt x="8196957" y="327660"/>
                    <a:pt x="8196957" y="340360"/>
                  </a:cubicBezTo>
                  <a:cubicBezTo>
                    <a:pt x="8194781" y="350520"/>
                    <a:pt x="8186075" y="361950"/>
                    <a:pt x="8170839" y="369570"/>
                  </a:cubicBezTo>
                  <a:cubicBezTo>
                    <a:pt x="8153427" y="377190"/>
                    <a:pt x="8114248" y="383540"/>
                    <a:pt x="8092482" y="382270"/>
                  </a:cubicBezTo>
                  <a:cubicBezTo>
                    <a:pt x="8072893" y="381000"/>
                    <a:pt x="8055481" y="373380"/>
                    <a:pt x="8044598" y="365760"/>
                  </a:cubicBezTo>
                  <a:cubicBezTo>
                    <a:pt x="8033715" y="356870"/>
                    <a:pt x="8025009" y="345440"/>
                    <a:pt x="8025009" y="335280"/>
                  </a:cubicBezTo>
                  <a:cubicBezTo>
                    <a:pt x="8022832" y="325120"/>
                    <a:pt x="8029361" y="312420"/>
                    <a:pt x="8038069" y="303530"/>
                  </a:cubicBezTo>
                  <a:cubicBezTo>
                    <a:pt x="8048952" y="295910"/>
                    <a:pt x="8059834" y="289560"/>
                    <a:pt x="8081600" y="284480"/>
                  </a:cubicBezTo>
                  <a:cubicBezTo>
                    <a:pt x="8138190" y="273050"/>
                    <a:pt x="8279667" y="283210"/>
                    <a:pt x="8403732" y="276860"/>
                  </a:cubicBezTo>
                  <a:cubicBezTo>
                    <a:pt x="8575681" y="267970"/>
                    <a:pt x="8771572" y="241300"/>
                    <a:pt x="9017524" y="229870"/>
                  </a:cubicBezTo>
                  <a:cubicBezTo>
                    <a:pt x="9389717" y="212090"/>
                    <a:pt x="10273404" y="186690"/>
                    <a:pt x="10421411" y="204470"/>
                  </a:cubicBezTo>
                  <a:cubicBezTo>
                    <a:pt x="10451883" y="207010"/>
                    <a:pt x="10460589" y="210820"/>
                    <a:pt x="10473649" y="217170"/>
                  </a:cubicBezTo>
                  <a:cubicBezTo>
                    <a:pt x="10486708" y="224790"/>
                    <a:pt x="10495415" y="237490"/>
                    <a:pt x="10497591" y="247650"/>
                  </a:cubicBezTo>
                  <a:cubicBezTo>
                    <a:pt x="10497591" y="257810"/>
                    <a:pt x="10491061" y="270510"/>
                    <a:pt x="10480178" y="279400"/>
                  </a:cubicBezTo>
                  <a:cubicBezTo>
                    <a:pt x="10469295" y="287020"/>
                    <a:pt x="10462766" y="292100"/>
                    <a:pt x="10432294" y="295910"/>
                  </a:cubicBezTo>
                  <a:cubicBezTo>
                    <a:pt x="10223343" y="323850"/>
                    <a:pt x="8575681" y="175260"/>
                    <a:pt x="7783410" y="146050"/>
                  </a:cubicBezTo>
                  <a:cubicBezTo>
                    <a:pt x="7141322" y="123190"/>
                    <a:pt x="6758246" y="125730"/>
                    <a:pt x="6037802" y="119380"/>
                  </a:cubicBezTo>
                  <a:cubicBezTo>
                    <a:pt x="4866807" y="109220"/>
                    <a:pt x="2389872" y="93980"/>
                    <a:pt x="1430006" y="109220"/>
                  </a:cubicBezTo>
                  <a:cubicBezTo>
                    <a:pt x="992516" y="116840"/>
                    <a:pt x="722621" y="125730"/>
                    <a:pt x="476669" y="143510"/>
                  </a:cubicBezTo>
                  <a:cubicBezTo>
                    <a:pt x="317779" y="154940"/>
                    <a:pt x="161066" y="190500"/>
                    <a:pt x="89240" y="186690"/>
                  </a:cubicBezTo>
                  <a:cubicBezTo>
                    <a:pt x="60944" y="185420"/>
                    <a:pt x="47885" y="182880"/>
                    <a:pt x="32649" y="175260"/>
                  </a:cubicBezTo>
                  <a:cubicBezTo>
                    <a:pt x="17413" y="167640"/>
                    <a:pt x="6530" y="154940"/>
                    <a:pt x="2177" y="143510"/>
                  </a:cubicBezTo>
                  <a:cubicBezTo>
                    <a:pt x="0" y="133350"/>
                    <a:pt x="6530" y="118110"/>
                    <a:pt x="15236" y="109220"/>
                  </a:cubicBezTo>
                  <a:cubicBezTo>
                    <a:pt x="26119" y="99060"/>
                    <a:pt x="65297" y="87630"/>
                    <a:pt x="65297" y="87630"/>
                  </a:cubicBezTo>
                </a:path>
              </a:pathLst>
            </a:custGeom>
            <a:solidFill>
              <a:srgbClr val="FFFFFF"/>
            </a:solidFill>
            <a:ln cap="sq">
              <a:noFill/>
              <a:prstDash val="solid"/>
              <a:miter/>
            </a:ln>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1" r="0" b="-111"/>
            </a:stretch>
          </a:blipFill>
        </p:spPr>
      </p:sp>
      <p:sp>
        <p:nvSpPr>
          <p:cNvPr name="TextBox 3" id="3"/>
          <p:cNvSpPr txBox="true"/>
          <p:nvPr/>
        </p:nvSpPr>
        <p:spPr>
          <a:xfrm rot="0">
            <a:off x="266577" y="1482790"/>
            <a:ext cx="17754847" cy="5980367"/>
          </a:xfrm>
          <a:prstGeom prst="rect">
            <a:avLst/>
          </a:prstGeom>
        </p:spPr>
        <p:txBody>
          <a:bodyPr anchor="t" rtlCol="false" tIns="0" lIns="0" bIns="0" rIns="0">
            <a:spAutoFit/>
          </a:bodyPr>
          <a:lstStyle/>
          <a:p>
            <a:pPr algn="ctr">
              <a:lnSpc>
                <a:spcPts val="4243"/>
              </a:lnSpc>
              <a:spcBef>
                <a:spcPct val="0"/>
              </a:spcBef>
            </a:pPr>
            <a:r>
              <a:rPr lang="en-US" sz="3689" spc="110">
                <a:solidFill>
                  <a:srgbClr val="FFFFFF"/>
                </a:solidFill>
                <a:latin typeface="Cheddar"/>
                <a:ea typeface="Cheddar"/>
                <a:cs typeface="Cheddar"/>
                <a:sym typeface="Cheddar"/>
              </a:rPr>
              <a:t>EN LA ERA DIGITAL ACTUAL, LA CIBERSEGURIDAD SE HA CONVERTIDO EN UN PILAR FUNDAMENTAL PARA LA PROTECCIÓN DE LOS SISTEMAS INFORMÁTICOS, LOS CUALES GESTIONAN Y ALMACENAN INFORMACIÓN CRÍTICA TANTO A NIVEL PERSONAL COMO EMPRESARIAL. ESTOS SISTEMAS, CADA VEZ MÁS COMPLEJOS E INTERCONECTADOS, REQUIEREN MEDIDAS DE SEGURIDAD ROBUSTAS PARA PREVENIR ACCESOS NO AUTORIZADOS, PÉRDIDA DE DATOS Y ATAQUES CIBERNÉTICOS. EN ESTE CONT</a:t>
            </a:r>
            <a:r>
              <a:rPr lang="en-US" sz="3689" spc="110">
                <a:solidFill>
                  <a:srgbClr val="FFFFFF"/>
                </a:solidFill>
                <a:latin typeface="Cheddar"/>
                <a:ea typeface="Cheddar"/>
                <a:cs typeface="Cheddar"/>
                <a:sym typeface="Cheddar"/>
              </a:rPr>
              <a:t>EXTO, LA DUPLICACIÓN NAND —UNA TÉCNICA UTILIZADA PARA CLONAR LA MEMORIA DE DISPOSITIVOS ELECTRÓNICOS— REPRESENTA TANTO UNA HERRAMIENTA ÚTIL PARA RESPALDO Y RECUPERACIÓN DE DATOS COMO UN RIESGO POTENCIAL SI SE UTILIZA CON FINES MALICIOSOS. POR LO TANTO, ES ESENCIAL QUE LAS ORGANIZACIONES Y LOS USUARIOS ADOPTEN BUENAS PRÁCTICAS DE SEGURIDAD, COMO EL CIFRADO DE DATOS Y EL CONTROL DE ACCESO, PARA MITIGAR LOS RIESGOS ASOCIADOS A LA MANIPULACIÓN FÍSICA DE HARDWARE Y PROTEGER LA INTEGRIDAD DE SUS SISTEMAS INFORMÁTICOS FRENTE A AMENAZAS EMERGENTES.</a:t>
            </a:r>
          </a:p>
        </p:txBody>
      </p:sp>
      <p:sp>
        <p:nvSpPr>
          <p:cNvPr name="Freeform 4" id="4"/>
          <p:cNvSpPr/>
          <p:nvPr/>
        </p:nvSpPr>
        <p:spPr>
          <a:xfrm flipH="false" flipV="false" rot="0">
            <a:off x="7204570" y="7463157"/>
            <a:ext cx="3878859" cy="2581204"/>
          </a:xfrm>
          <a:custGeom>
            <a:avLst/>
            <a:gdLst/>
            <a:ahLst/>
            <a:cxnLst/>
            <a:rect r="r" b="b" t="t" l="l"/>
            <a:pathLst>
              <a:path h="2581204" w="3878859">
                <a:moveTo>
                  <a:pt x="0" y="0"/>
                </a:moveTo>
                <a:lnTo>
                  <a:pt x="3878860" y="0"/>
                </a:lnTo>
                <a:lnTo>
                  <a:pt x="3878860" y="2581205"/>
                </a:lnTo>
                <a:lnTo>
                  <a:pt x="0" y="2581205"/>
                </a:lnTo>
                <a:lnTo>
                  <a:pt x="0" y="0"/>
                </a:lnTo>
                <a:close/>
              </a:path>
            </a:pathLst>
          </a:custGeom>
          <a:blipFill>
            <a:blip r:embed="rId3"/>
            <a:stretch>
              <a:fillRect l="0" t="0" r="0" b="0"/>
            </a:stretch>
          </a:blipFill>
        </p:spPr>
      </p:sp>
      <p:sp>
        <p:nvSpPr>
          <p:cNvPr name="TextBox 5" id="5"/>
          <p:cNvSpPr txBox="true"/>
          <p:nvPr/>
        </p:nvSpPr>
        <p:spPr>
          <a:xfrm rot="0">
            <a:off x="6053023" y="-142875"/>
            <a:ext cx="5261967" cy="1504950"/>
          </a:xfrm>
          <a:prstGeom prst="rect">
            <a:avLst/>
          </a:prstGeom>
        </p:spPr>
        <p:txBody>
          <a:bodyPr anchor="t" rtlCol="false" tIns="0" lIns="0" bIns="0" rIns="0">
            <a:spAutoFit/>
          </a:bodyPr>
          <a:lstStyle/>
          <a:p>
            <a:pPr algn="ctr">
              <a:lnSpc>
                <a:spcPts val="10349"/>
              </a:lnSpc>
              <a:spcBef>
                <a:spcPct val="0"/>
              </a:spcBef>
            </a:pPr>
            <a:r>
              <a:rPr lang="en-US" sz="8999" spc="269">
                <a:solidFill>
                  <a:srgbClr val="FFFFFF"/>
                </a:solidFill>
                <a:latin typeface="Cheddar"/>
                <a:ea typeface="Cheddar"/>
                <a:cs typeface="Cheddar"/>
                <a:sym typeface="Cheddar"/>
              </a:rPr>
              <a:t>CONCLUSIÓN: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1" r="0" b="-111"/>
            </a:stretch>
          </a:blipFill>
        </p:spPr>
      </p:sp>
      <p:sp>
        <p:nvSpPr>
          <p:cNvPr name="Freeform 3" id="3"/>
          <p:cNvSpPr/>
          <p:nvPr/>
        </p:nvSpPr>
        <p:spPr>
          <a:xfrm flipH="false" flipV="false" rot="0">
            <a:off x="7131153" y="6496967"/>
            <a:ext cx="3314796" cy="3314796"/>
          </a:xfrm>
          <a:custGeom>
            <a:avLst/>
            <a:gdLst/>
            <a:ahLst/>
            <a:cxnLst/>
            <a:rect r="r" b="b" t="t" l="l"/>
            <a:pathLst>
              <a:path h="3314796" w="3314796">
                <a:moveTo>
                  <a:pt x="0" y="0"/>
                </a:moveTo>
                <a:lnTo>
                  <a:pt x="3314796" y="0"/>
                </a:lnTo>
                <a:lnTo>
                  <a:pt x="3314796" y="3314796"/>
                </a:lnTo>
                <a:lnTo>
                  <a:pt x="0" y="3314796"/>
                </a:lnTo>
                <a:lnTo>
                  <a:pt x="0" y="0"/>
                </a:lnTo>
                <a:close/>
              </a:path>
            </a:pathLst>
          </a:custGeom>
          <a:blipFill>
            <a:blip r:embed="rId3"/>
            <a:stretch>
              <a:fillRect l="0" t="0" r="0" b="0"/>
            </a:stretch>
          </a:blipFill>
        </p:spPr>
      </p:sp>
      <p:sp>
        <p:nvSpPr>
          <p:cNvPr name="TextBox 4" id="4"/>
          <p:cNvSpPr txBox="true"/>
          <p:nvPr/>
        </p:nvSpPr>
        <p:spPr>
          <a:xfrm rot="0">
            <a:off x="4074611" y="3719311"/>
            <a:ext cx="10349217" cy="2076737"/>
          </a:xfrm>
          <a:prstGeom prst="rect">
            <a:avLst/>
          </a:prstGeom>
        </p:spPr>
        <p:txBody>
          <a:bodyPr anchor="t" rtlCol="false" tIns="0" lIns="0" bIns="0" rIns="0">
            <a:spAutoFit/>
          </a:bodyPr>
          <a:lstStyle/>
          <a:p>
            <a:pPr algn="ctr">
              <a:lnSpc>
                <a:spcPts val="14308"/>
              </a:lnSpc>
              <a:spcBef>
                <a:spcPct val="0"/>
              </a:spcBef>
            </a:pPr>
            <a:r>
              <a:rPr lang="en-US" sz="12441" spc="373">
                <a:solidFill>
                  <a:srgbClr val="FFFFFF"/>
                </a:solidFill>
                <a:latin typeface="Cheddar"/>
                <a:ea typeface="Cheddar"/>
                <a:cs typeface="Cheddar"/>
                <a:sym typeface="Cheddar"/>
              </a:rPr>
              <a:t>MUCHAS GRACIAS.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5521" y="-277534"/>
            <a:ext cx="1269871" cy="10883677"/>
            <a:chOff x="0" y="0"/>
            <a:chExt cx="334452" cy="2866483"/>
          </a:xfrm>
        </p:grpSpPr>
        <p:sp>
          <p:nvSpPr>
            <p:cNvPr name="Freeform 3" id="3"/>
            <p:cNvSpPr/>
            <p:nvPr/>
          </p:nvSpPr>
          <p:spPr>
            <a:xfrm flipH="false" flipV="false" rot="0">
              <a:off x="0" y="0"/>
              <a:ext cx="334452" cy="2866483"/>
            </a:xfrm>
            <a:custGeom>
              <a:avLst/>
              <a:gdLst/>
              <a:ahLst/>
              <a:cxnLst/>
              <a:rect r="r" b="b" t="t" l="l"/>
              <a:pathLst>
                <a:path h="2866483" w="334452">
                  <a:moveTo>
                    <a:pt x="0" y="0"/>
                  </a:moveTo>
                  <a:lnTo>
                    <a:pt x="334452" y="0"/>
                  </a:lnTo>
                  <a:lnTo>
                    <a:pt x="334452" y="2866483"/>
                  </a:lnTo>
                  <a:lnTo>
                    <a:pt x="0" y="2866483"/>
                  </a:lnTo>
                  <a:close/>
                </a:path>
              </a:pathLst>
            </a:custGeom>
            <a:solidFill>
              <a:srgbClr val="D63215"/>
            </a:solidFill>
          </p:spPr>
        </p:sp>
        <p:sp>
          <p:nvSpPr>
            <p:cNvPr name="TextBox 4" id="4"/>
            <p:cNvSpPr txBox="true"/>
            <p:nvPr/>
          </p:nvSpPr>
          <p:spPr>
            <a:xfrm>
              <a:off x="0" y="-57150"/>
              <a:ext cx="334452" cy="2923633"/>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9453880">
            <a:off x="12682248" y="-9282525"/>
            <a:ext cx="13568175" cy="12788005"/>
          </a:xfrm>
          <a:custGeom>
            <a:avLst/>
            <a:gdLst/>
            <a:ahLst/>
            <a:cxnLst/>
            <a:rect r="r" b="b" t="t" l="l"/>
            <a:pathLst>
              <a:path h="12788005" w="13568175">
                <a:moveTo>
                  <a:pt x="0" y="0"/>
                </a:moveTo>
                <a:lnTo>
                  <a:pt x="13568175" y="0"/>
                </a:lnTo>
                <a:lnTo>
                  <a:pt x="13568175" y="12788005"/>
                </a:lnTo>
                <a:lnTo>
                  <a:pt x="0" y="12788005"/>
                </a:lnTo>
                <a:lnTo>
                  <a:pt x="0" y="0"/>
                </a:lnTo>
                <a:close/>
              </a:path>
            </a:pathLst>
          </a:custGeom>
          <a:blipFill>
            <a:blip r:embed="rId2"/>
            <a:stretch>
              <a:fillRect l="0" t="0" r="0" b="0"/>
            </a:stretch>
          </a:blipFill>
        </p:spPr>
      </p:sp>
      <p:sp>
        <p:nvSpPr>
          <p:cNvPr name="Freeform 6" id="6"/>
          <p:cNvSpPr/>
          <p:nvPr/>
        </p:nvSpPr>
        <p:spPr>
          <a:xfrm flipH="false" flipV="false" rot="0">
            <a:off x="6929791" y="3174356"/>
            <a:ext cx="17409751" cy="14863575"/>
          </a:xfrm>
          <a:custGeom>
            <a:avLst/>
            <a:gdLst/>
            <a:ahLst/>
            <a:cxnLst/>
            <a:rect r="r" b="b" t="t" l="l"/>
            <a:pathLst>
              <a:path h="14863575" w="17409751">
                <a:moveTo>
                  <a:pt x="0" y="0"/>
                </a:moveTo>
                <a:lnTo>
                  <a:pt x="17409751" y="0"/>
                </a:lnTo>
                <a:lnTo>
                  <a:pt x="17409751" y="14863575"/>
                </a:lnTo>
                <a:lnTo>
                  <a:pt x="0" y="14863575"/>
                </a:lnTo>
                <a:lnTo>
                  <a:pt x="0" y="0"/>
                </a:lnTo>
                <a:close/>
              </a:path>
            </a:pathLst>
          </a:custGeom>
          <a:blipFill>
            <a:blip r:embed="rId3"/>
            <a:stretch>
              <a:fillRect l="0" t="0" r="0" b="0"/>
            </a:stretch>
          </a:blipFill>
        </p:spPr>
      </p:sp>
      <p:sp>
        <p:nvSpPr>
          <p:cNvPr name="TextBox 7" id="7"/>
          <p:cNvSpPr txBox="true"/>
          <p:nvPr/>
        </p:nvSpPr>
        <p:spPr>
          <a:xfrm rot="0">
            <a:off x="701947" y="2846732"/>
            <a:ext cx="11564619" cy="4517336"/>
          </a:xfrm>
          <a:prstGeom prst="rect">
            <a:avLst/>
          </a:prstGeom>
        </p:spPr>
        <p:txBody>
          <a:bodyPr anchor="t" rtlCol="false" tIns="0" lIns="0" bIns="0" rIns="0">
            <a:spAutoFit/>
          </a:bodyPr>
          <a:lstStyle/>
          <a:p>
            <a:pPr algn="ctr">
              <a:lnSpc>
                <a:spcPts val="5817"/>
              </a:lnSpc>
              <a:spcBef>
                <a:spcPct val="0"/>
              </a:spcBef>
            </a:pPr>
            <a:r>
              <a:rPr lang="en-US" sz="5058" spc="151">
                <a:solidFill>
                  <a:srgbClr val="000000"/>
                </a:solidFill>
                <a:latin typeface="Cheddar"/>
                <a:ea typeface="Cheddar"/>
                <a:cs typeface="Cheddar"/>
                <a:sym typeface="Cheddar"/>
              </a:rPr>
              <a:t>LOS MENSAJES CIFRADOS SON AQUELLOS QU</a:t>
            </a:r>
            <a:r>
              <a:rPr lang="en-US" sz="5058" spc="151">
                <a:solidFill>
                  <a:srgbClr val="000000"/>
                </a:solidFill>
                <a:latin typeface="Cheddar"/>
                <a:ea typeface="Cheddar"/>
                <a:cs typeface="Cheddar"/>
                <a:sym typeface="Cheddar"/>
              </a:rPr>
              <a:t>E HAN SIDO MODIFICADOS PARA QUE SU CONTENIDO SEA ILEGIBLE PARA CUALQUIER PERSONA QUE NO TENGA LA CLAVE DE DESCIFRADO. EL CIFRADO ES UNA FORMA DE PROTEGER LA PRIVACIDAD Y LA CONFIDENCIALIDAD DE LA COMUNICACIÓN. </a:t>
            </a:r>
          </a:p>
        </p:txBody>
      </p:sp>
      <p:sp>
        <p:nvSpPr>
          <p:cNvPr name="Freeform 8" id="8"/>
          <p:cNvSpPr/>
          <p:nvPr/>
        </p:nvSpPr>
        <p:spPr>
          <a:xfrm flipH="false" flipV="false" rot="0">
            <a:off x="11807962" y="6978458"/>
            <a:ext cx="5859037" cy="2623449"/>
          </a:xfrm>
          <a:custGeom>
            <a:avLst/>
            <a:gdLst/>
            <a:ahLst/>
            <a:cxnLst/>
            <a:rect r="r" b="b" t="t" l="l"/>
            <a:pathLst>
              <a:path h="2623449" w="5859037">
                <a:moveTo>
                  <a:pt x="0" y="0"/>
                </a:moveTo>
                <a:lnTo>
                  <a:pt x="5859037" y="0"/>
                </a:lnTo>
                <a:lnTo>
                  <a:pt x="5859037" y="2623449"/>
                </a:lnTo>
                <a:lnTo>
                  <a:pt x="0" y="2623449"/>
                </a:lnTo>
                <a:lnTo>
                  <a:pt x="0" y="0"/>
                </a:lnTo>
                <a:close/>
              </a:path>
            </a:pathLst>
          </a:custGeom>
          <a:blipFill>
            <a:blip r:embed="rId4"/>
            <a:stretch>
              <a:fillRect l="0" t="0" r="0" b="0"/>
            </a:stretch>
          </a:blipFill>
        </p:spPr>
      </p:sp>
      <p:sp>
        <p:nvSpPr>
          <p:cNvPr name="TextBox 9" id="9"/>
          <p:cNvSpPr txBox="true"/>
          <p:nvPr/>
        </p:nvSpPr>
        <p:spPr>
          <a:xfrm rot="0">
            <a:off x="875144" y="98345"/>
            <a:ext cx="5609113" cy="2508251"/>
          </a:xfrm>
          <a:prstGeom prst="rect">
            <a:avLst/>
          </a:prstGeom>
        </p:spPr>
        <p:txBody>
          <a:bodyPr anchor="t" rtlCol="false" tIns="0" lIns="0" bIns="0" rIns="0">
            <a:spAutoFit/>
          </a:bodyPr>
          <a:lstStyle/>
          <a:p>
            <a:pPr algn="l">
              <a:lnSpc>
                <a:spcPts val="9200"/>
              </a:lnSpc>
            </a:pPr>
            <a:r>
              <a:rPr lang="en-US" sz="8000" spc="240">
                <a:solidFill>
                  <a:srgbClr val="000000"/>
                </a:solidFill>
                <a:latin typeface="Cheddar"/>
                <a:ea typeface="Cheddar"/>
                <a:cs typeface="Cheddar"/>
                <a:sym typeface="Cheddar"/>
              </a:rPr>
              <a:t>MENSAJES</a:t>
            </a:r>
          </a:p>
          <a:p>
            <a:pPr algn="l" marL="0" indent="0" lvl="0">
              <a:lnSpc>
                <a:spcPts val="9200"/>
              </a:lnSpc>
              <a:spcBef>
                <a:spcPct val="0"/>
              </a:spcBef>
            </a:pPr>
            <a:r>
              <a:rPr lang="en-US" sz="8000" spc="240">
                <a:solidFill>
                  <a:srgbClr val="000000"/>
                </a:solidFill>
                <a:latin typeface="Cheddar"/>
                <a:ea typeface="Cheddar"/>
                <a:cs typeface="Cheddar"/>
                <a:sym typeface="Cheddar"/>
              </a:rPr>
              <a:t>CIFRADOS.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5521" y="-277534"/>
            <a:ext cx="19645221" cy="731697"/>
            <a:chOff x="0" y="0"/>
            <a:chExt cx="5174050" cy="192710"/>
          </a:xfrm>
        </p:grpSpPr>
        <p:sp>
          <p:nvSpPr>
            <p:cNvPr name="Freeform 3" id="3"/>
            <p:cNvSpPr/>
            <p:nvPr/>
          </p:nvSpPr>
          <p:spPr>
            <a:xfrm flipH="false" flipV="false" rot="0">
              <a:off x="0" y="0"/>
              <a:ext cx="5174050" cy="192710"/>
            </a:xfrm>
            <a:custGeom>
              <a:avLst/>
              <a:gdLst/>
              <a:ahLst/>
              <a:cxnLst/>
              <a:rect r="r" b="b" t="t" l="l"/>
              <a:pathLst>
                <a:path h="192710" w="5174050">
                  <a:moveTo>
                    <a:pt x="0" y="0"/>
                  </a:moveTo>
                  <a:lnTo>
                    <a:pt x="5174050" y="0"/>
                  </a:lnTo>
                  <a:lnTo>
                    <a:pt x="5174050" y="192710"/>
                  </a:lnTo>
                  <a:lnTo>
                    <a:pt x="0" y="192710"/>
                  </a:lnTo>
                  <a:close/>
                </a:path>
              </a:pathLst>
            </a:custGeom>
            <a:solidFill>
              <a:srgbClr val="D63215"/>
            </a:solidFill>
            <a:ln cap="sq">
              <a:noFill/>
              <a:prstDash val="solid"/>
              <a:miter/>
            </a:ln>
          </p:spPr>
        </p:sp>
        <p:sp>
          <p:nvSpPr>
            <p:cNvPr name="TextBox 4" id="4"/>
            <p:cNvSpPr txBox="true"/>
            <p:nvPr/>
          </p:nvSpPr>
          <p:spPr>
            <a:xfrm>
              <a:off x="0" y="-57150"/>
              <a:ext cx="5174050" cy="249860"/>
            </a:xfrm>
            <a:prstGeom prst="rect">
              <a:avLst/>
            </a:prstGeom>
          </p:spPr>
          <p:txBody>
            <a:bodyPr anchor="ctr" rtlCol="false" tIns="50800" lIns="50800" bIns="50800" rIns="50800"/>
            <a:lstStyle/>
            <a:p>
              <a:pPr algn="ctr" marL="0" indent="0" lvl="0">
                <a:lnSpc>
                  <a:spcPts val="3639"/>
                </a:lnSpc>
                <a:spcBef>
                  <a:spcPct val="0"/>
                </a:spcBef>
              </a:pPr>
            </a:p>
          </p:txBody>
        </p:sp>
      </p:grpSp>
      <p:sp>
        <p:nvSpPr>
          <p:cNvPr name="Freeform 5" id="5"/>
          <p:cNvSpPr/>
          <p:nvPr/>
        </p:nvSpPr>
        <p:spPr>
          <a:xfrm flipH="false" flipV="false" rot="0">
            <a:off x="362214" y="4963242"/>
            <a:ext cx="17409751" cy="14863575"/>
          </a:xfrm>
          <a:custGeom>
            <a:avLst/>
            <a:gdLst/>
            <a:ahLst/>
            <a:cxnLst/>
            <a:rect r="r" b="b" t="t" l="l"/>
            <a:pathLst>
              <a:path h="14863575" w="17409751">
                <a:moveTo>
                  <a:pt x="0" y="0"/>
                </a:moveTo>
                <a:lnTo>
                  <a:pt x="17409751" y="0"/>
                </a:lnTo>
                <a:lnTo>
                  <a:pt x="17409751" y="14863575"/>
                </a:lnTo>
                <a:lnTo>
                  <a:pt x="0" y="14863575"/>
                </a:lnTo>
                <a:lnTo>
                  <a:pt x="0" y="0"/>
                </a:lnTo>
                <a:close/>
              </a:path>
            </a:pathLst>
          </a:custGeom>
          <a:blipFill>
            <a:blip r:embed="rId2"/>
            <a:stretch>
              <a:fillRect l="0" t="0" r="0" b="0"/>
            </a:stretch>
          </a:blipFill>
        </p:spPr>
      </p:sp>
      <p:sp>
        <p:nvSpPr>
          <p:cNvPr name="Freeform 6" id="6"/>
          <p:cNvSpPr/>
          <p:nvPr/>
        </p:nvSpPr>
        <p:spPr>
          <a:xfrm flipH="false" flipV="false" rot="0">
            <a:off x="11227661" y="6348067"/>
            <a:ext cx="6544304" cy="3664810"/>
          </a:xfrm>
          <a:custGeom>
            <a:avLst/>
            <a:gdLst/>
            <a:ahLst/>
            <a:cxnLst/>
            <a:rect r="r" b="b" t="t" l="l"/>
            <a:pathLst>
              <a:path h="3664810" w="6544304">
                <a:moveTo>
                  <a:pt x="0" y="0"/>
                </a:moveTo>
                <a:lnTo>
                  <a:pt x="6544304" y="0"/>
                </a:lnTo>
                <a:lnTo>
                  <a:pt x="6544304" y="3664810"/>
                </a:lnTo>
                <a:lnTo>
                  <a:pt x="0" y="3664810"/>
                </a:lnTo>
                <a:lnTo>
                  <a:pt x="0" y="0"/>
                </a:lnTo>
                <a:close/>
              </a:path>
            </a:pathLst>
          </a:custGeom>
          <a:blipFill>
            <a:blip r:embed="rId3"/>
            <a:stretch>
              <a:fillRect l="0" t="0" r="0" b="0"/>
            </a:stretch>
          </a:blipFill>
        </p:spPr>
      </p:sp>
      <p:sp>
        <p:nvSpPr>
          <p:cNvPr name="TextBox 7" id="7"/>
          <p:cNvSpPr txBox="true"/>
          <p:nvPr/>
        </p:nvSpPr>
        <p:spPr>
          <a:xfrm rot="0">
            <a:off x="237273" y="662981"/>
            <a:ext cx="6725543" cy="1346201"/>
          </a:xfrm>
          <a:prstGeom prst="rect">
            <a:avLst/>
          </a:prstGeom>
        </p:spPr>
        <p:txBody>
          <a:bodyPr anchor="t" rtlCol="false" tIns="0" lIns="0" bIns="0" rIns="0">
            <a:spAutoFit/>
          </a:bodyPr>
          <a:lstStyle/>
          <a:p>
            <a:pPr algn="ctr">
              <a:lnSpc>
                <a:spcPts val="9200"/>
              </a:lnSpc>
              <a:spcBef>
                <a:spcPct val="0"/>
              </a:spcBef>
            </a:pPr>
            <a:r>
              <a:rPr lang="en-US" sz="8000" spc="240">
                <a:solidFill>
                  <a:srgbClr val="000000"/>
                </a:solidFill>
                <a:latin typeface="Cheddar"/>
                <a:ea typeface="Cheddar"/>
                <a:cs typeface="Cheddar"/>
                <a:sym typeface="Cheddar"/>
              </a:rPr>
              <a:t>CRIPTOANALISTAS.</a:t>
            </a:r>
          </a:p>
        </p:txBody>
      </p:sp>
      <p:sp>
        <p:nvSpPr>
          <p:cNvPr name="TextBox 8" id="8"/>
          <p:cNvSpPr txBox="true"/>
          <p:nvPr/>
        </p:nvSpPr>
        <p:spPr>
          <a:xfrm rot="0">
            <a:off x="237273" y="1952032"/>
            <a:ext cx="12273332" cy="3011211"/>
          </a:xfrm>
          <a:prstGeom prst="rect">
            <a:avLst/>
          </a:prstGeom>
        </p:spPr>
        <p:txBody>
          <a:bodyPr anchor="t" rtlCol="false" tIns="0" lIns="0" bIns="0" rIns="0">
            <a:spAutoFit/>
          </a:bodyPr>
          <a:lstStyle/>
          <a:p>
            <a:pPr algn="ctr">
              <a:lnSpc>
                <a:spcPts val="3869"/>
              </a:lnSpc>
              <a:spcBef>
                <a:spcPct val="0"/>
              </a:spcBef>
            </a:pPr>
            <a:r>
              <a:rPr lang="en-US" sz="3365" spc="100">
                <a:solidFill>
                  <a:srgbClr val="000000"/>
                </a:solidFill>
                <a:latin typeface="Cheddar"/>
                <a:ea typeface="Cheddar"/>
                <a:cs typeface="Cheddar"/>
                <a:sym typeface="Cheddar"/>
              </a:rPr>
              <a:t>LOS CRIPTOANALISTAS SON </a:t>
            </a:r>
            <a:r>
              <a:rPr lang="en-US" sz="3365" spc="100">
                <a:solidFill>
                  <a:srgbClr val="000000"/>
                </a:solidFill>
                <a:latin typeface="Cheddar"/>
                <a:ea typeface="Cheddar"/>
                <a:cs typeface="Cheddar"/>
                <a:sym typeface="Cheddar"/>
              </a:rPr>
              <a:t>EXPERTOS QUE SE ESPECIALIZAN EN DESCIFRAR MENSAJES CIFRADOS PARA RECUPERAR SU SIGNIFICADO ORIGINAL. SU TRABAJO IMPLICA ANALIZAR SISTEMAS DE CIFRADO, IDENTIFICAR VULNERABILIDADES Y DESARROLLAR TÉCNICAS PARA ROMPERLOS. EN ESENCIA, LOS CRIPTOANALISTAS SE ENFOCAN EN ENTENDER CÓMO FUNCIONAN LOS MÉTODOS DE CIFRADO PARA ENCONTRAR FORMAS DE SUPERARLOS. </a:t>
            </a:r>
          </a:p>
        </p:txBody>
      </p:sp>
      <p:sp>
        <p:nvSpPr>
          <p:cNvPr name="TextBox 9" id="9"/>
          <p:cNvSpPr txBox="true"/>
          <p:nvPr/>
        </p:nvSpPr>
        <p:spPr>
          <a:xfrm rot="0">
            <a:off x="-233796" y="4829892"/>
            <a:ext cx="12510604" cy="1346201"/>
          </a:xfrm>
          <a:prstGeom prst="rect">
            <a:avLst/>
          </a:prstGeom>
        </p:spPr>
        <p:txBody>
          <a:bodyPr anchor="t" rtlCol="false" tIns="0" lIns="0" bIns="0" rIns="0">
            <a:spAutoFit/>
          </a:bodyPr>
          <a:lstStyle/>
          <a:p>
            <a:pPr algn="ctr">
              <a:lnSpc>
                <a:spcPts val="9200"/>
              </a:lnSpc>
              <a:spcBef>
                <a:spcPct val="0"/>
              </a:spcBef>
            </a:pPr>
            <a:r>
              <a:rPr lang="en-US" sz="8000" spc="240">
                <a:solidFill>
                  <a:srgbClr val="000000"/>
                </a:solidFill>
                <a:latin typeface="Cheddar"/>
                <a:ea typeface="Cheddar"/>
                <a:cs typeface="Cheddar"/>
                <a:sym typeface="Cheddar"/>
              </a:rPr>
              <a:t>¿CUAL ES SU FUNCIONAMIENTO?</a:t>
            </a:r>
          </a:p>
        </p:txBody>
      </p:sp>
      <p:sp>
        <p:nvSpPr>
          <p:cNvPr name="TextBox 10" id="10"/>
          <p:cNvSpPr txBox="true"/>
          <p:nvPr/>
        </p:nvSpPr>
        <p:spPr>
          <a:xfrm rot="0">
            <a:off x="237273" y="6281392"/>
            <a:ext cx="9067090" cy="3548690"/>
          </a:xfrm>
          <a:prstGeom prst="rect">
            <a:avLst/>
          </a:prstGeom>
        </p:spPr>
        <p:txBody>
          <a:bodyPr anchor="t" rtlCol="false" tIns="0" lIns="0" bIns="0" rIns="0">
            <a:spAutoFit/>
          </a:bodyPr>
          <a:lstStyle/>
          <a:p>
            <a:pPr algn="ctr">
              <a:lnSpc>
                <a:spcPts val="4561"/>
              </a:lnSpc>
              <a:spcBef>
                <a:spcPct val="0"/>
              </a:spcBef>
            </a:pPr>
            <a:r>
              <a:rPr lang="en-US" sz="3966" spc="118">
                <a:solidFill>
                  <a:srgbClr val="000000"/>
                </a:solidFill>
                <a:latin typeface="Cheddar"/>
                <a:ea typeface="Cheddar"/>
                <a:cs typeface="Cheddar"/>
                <a:sym typeface="Cheddar"/>
              </a:rPr>
              <a:t>IS</a:t>
            </a:r>
            <a:r>
              <a:rPr lang="en-US" sz="3966" spc="118">
                <a:solidFill>
                  <a:srgbClr val="000000"/>
                </a:solidFill>
                <a:latin typeface="Cheddar"/>
                <a:ea typeface="Cheddar"/>
                <a:cs typeface="Cheddar"/>
                <a:sym typeface="Cheddar"/>
              </a:rPr>
              <a:t>EÑAR ALGORITMOS, IMPLEMENTARLOS Y ANALIZARLOS PARA RESOLVER PROBLEMAS. ANALIZAN Y DESCIFRAN SISTEMAS DE CODIFICACIÓN SECRETOS Y DESCIFRAN MENSAJES PARA AGENCIAS MILITARES, POLÍTICAS O POLICIALES.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165456">
            <a:off x="-4310877" y="255603"/>
            <a:ext cx="11751899" cy="8922650"/>
          </a:xfrm>
          <a:custGeom>
            <a:avLst/>
            <a:gdLst/>
            <a:ahLst/>
            <a:cxnLst/>
            <a:rect r="r" b="b" t="t" l="l"/>
            <a:pathLst>
              <a:path h="8922650" w="11751899">
                <a:moveTo>
                  <a:pt x="0" y="0"/>
                </a:moveTo>
                <a:lnTo>
                  <a:pt x="11751899" y="0"/>
                </a:lnTo>
                <a:lnTo>
                  <a:pt x="11751899" y="8922650"/>
                </a:lnTo>
                <a:lnTo>
                  <a:pt x="0" y="8922650"/>
                </a:lnTo>
                <a:lnTo>
                  <a:pt x="0" y="0"/>
                </a:lnTo>
                <a:close/>
              </a:path>
            </a:pathLst>
          </a:custGeom>
          <a:blipFill>
            <a:blip r:embed="rId2"/>
            <a:stretch>
              <a:fillRect l="-7216" t="-66582" r="-40927" b="0"/>
            </a:stretch>
          </a:blipFill>
        </p:spPr>
      </p:sp>
      <p:grpSp>
        <p:nvGrpSpPr>
          <p:cNvPr name="Group 3" id="3"/>
          <p:cNvGrpSpPr/>
          <p:nvPr/>
        </p:nvGrpSpPr>
        <p:grpSpPr>
          <a:xfrm rot="0">
            <a:off x="-755521" y="-277534"/>
            <a:ext cx="1269871" cy="10883677"/>
            <a:chOff x="0" y="0"/>
            <a:chExt cx="334452" cy="2866483"/>
          </a:xfrm>
        </p:grpSpPr>
        <p:sp>
          <p:nvSpPr>
            <p:cNvPr name="Freeform 4" id="4"/>
            <p:cNvSpPr/>
            <p:nvPr/>
          </p:nvSpPr>
          <p:spPr>
            <a:xfrm flipH="false" flipV="false" rot="0">
              <a:off x="0" y="0"/>
              <a:ext cx="334452" cy="2866483"/>
            </a:xfrm>
            <a:custGeom>
              <a:avLst/>
              <a:gdLst/>
              <a:ahLst/>
              <a:cxnLst/>
              <a:rect r="r" b="b" t="t" l="l"/>
              <a:pathLst>
                <a:path h="2866483" w="334452">
                  <a:moveTo>
                    <a:pt x="0" y="0"/>
                  </a:moveTo>
                  <a:lnTo>
                    <a:pt x="334452" y="0"/>
                  </a:lnTo>
                  <a:lnTo>
                    <a:pt x="334452" y="2866483"/>
                  </a:lnTo>
                  <a:lnTo>
                    <a:pt x="0" y="2866483"/>
                  </a:lnTo>
                  <a:close/>
                </a:path>
              </a:pathLst>
            </a:custGeom>
            <a:solidFill>
              <a:srgbClr val="3D68B5"/>
            </a:solidFill>
            <a:ln cap="sq">
              <a:noFill/>
              <a:prstDash val="solid"/>
              <a:miter/>
            </a:ln>
          </p:spPr>
        </p:sp>
        <p:sp>
          <p:nvSpPr>
            <p:cNvPr name="TextBox 5" id="5"/>
            <p:cNvSpPr txBox="true"/>
            <p:nvPr/>
          </p:nvSpPr>
          <p:spPr>
            <a:xfrm>
              <a:off x="0" y="-57150"/>
              <a:ext cx="334452" cy="2923633"/>
            </a:xfrm>
            <a:prstGeom prst="rect">
              <a:avLst/>
            </a:prstGeom>
          </p:spPr>
          <p:txBody>
            <a:bodyPr anchor="ctr" rtlCol="false" tIns="50800" lIns="50800" bIns="50800" rIns="50800"/>
            <a:lstStyle/>
            <a:p>
              <a:pPr algn="ctr" marL="0" indent="0" lvl="0">
                <a:lnSpc>
                  <a:spcPts val="3639"/>
                </a:lnSpc>
                <a:spcBef>
                  <a:spcPct val="0"/>
                </a:spcBef>
              </a:pPr>
            </a:p>
          </p:txBody>
        </p:sp>
      </p:grpSp>
      <p:sp>
        <p:nvSpPr>
          <p:cNvPr name="Freeform 6" id="6"/>
          <p:cNvSpPr/>
          <p:nvPr/>
        </p:nvSpPr>
        <p:spPr>
          <a:xfrm flipH="false" flipV="false" rot="-5400000">
            <a:off x="10868600" y="5438190"/>
            <a:ext cx="9526442" cy="8978672"/>
          </a:xfrm>
          <a:custGeom>
            <a:avLst/>
            <a:gdLst/>
            <a:ahLst/>
            <a:cxnLst/>
            <a:rect r="r" b="b" t="t" l="l"/>
            <a:pathLst>
              <a:path h="8978672" w="9526442">
                <a:moveTo>
                  <a:pt x="0" y="0"/>
                </a:moveTo>
                <a:lnTo>
                  <a:pt x="9526442" y="0"/>
                </a:lnTo>
                <a:lnTo>
                  <a:pt x="9526442" y="8978671"/>
                </a:lnTo>
                <a:lnTo>
                  <a:pt x="0" y="8978671"/>
                </a:lnTo>
                <a:lnTo>
                  <a:pt x="0" y="0"/>
                </a:lnTo>
                <a:close/>
              </a:path>
            </a:pathLst>
          </a:custGeom>
          <a:blipFill>
            <a:blip r:embed="rId3"/>
            <a:stretch>
              <a:fillRect l="0" t="0" r="0" b="0"/>
            </a:stretch>
          </a:blipFill>
        </p:spPr>
      </p:sp>
      <p:sp>
        <p:nvSpPr>
          <p:cNvPr name="Freeform 7" id="7"/>
          <p:cNvSpPr/>
          <p:nvPr/>
        </p:nvSpPr>
        <p:spPr>
          <a:xfrm flipH="false" flipV="false" rot="0">
            <a:off x="11718949" y="6571076"/>
            <a:ext cx="5993660" cy="3356450"/>
          </a:xfrm>
          <a:custGeom>
            <a:avLst/>
            <a:gdLst/>
            <a:ahLst/>
            <a:cxnLst/>
            <a:rect r="r" b="b" t="t" l="l"/>
            <a:pathLst>
              <a:path h="3356450" w="5993660">
                <a:moveTo>
                  <a:pt x="0" y="0"/>
                </a:moveTo>
                <a:lnTo>
                  <a:pt x="5993661" y="0"/>
                </a:lnTo>
                <a:lnTo>
                  <a:pt x="5993661" y="3356449"/>
                </a:lnTo>
                <a:lnTo>
                  <a:pt x="0" y="3356449"/>
                </a:lnTo>
                <a:lnTo>
                  <a:pt x="0" y="0"/>
                </a:lnTo>
                <a:close/>
              </a:path>
            </a:pathLst>
          </a:custGeom>
          <a:blipFill>
            <a:blip r:embed="rId4"/>
            <a:stretch>
              <a:fillRect l="0" t="0" r="0" b="0"/>
            </a:stretch>
          </a:blipFill>
        </p:spPr>
      </p:sp>
      <p:sp>
        <p:nvSpPr>
          <p:cNvPr name="TextBox 8" id="8"/>
          <p:cNvSpPr txBox="true"/>
          <p:nvPr/>
        </p:nvSpPr>
        <p:spPr>
          <a:xfrm rot="0">
            <a:off x="903684" y="101869"/>
            <a:ext cx="6349752" cy="1346201"/>
          </a:xfrm>
          <a:prstGeom prst="rect">
            <a:avLst/>
          </a:prstGeom>
        </p:spPr>
        <p:txBody>
          <a:bodyPr anchor="t" rtlCol="false" tIns="0" lIns="0" bIns="0" rIns="0">
            <a:spAutoFit/>
          </a:bodyPr>
          <a:lstStyle/>
          <a:p>
            <a:pPr algn="ctr">
              <a:lnSpc>
                <a:spcPts val="9200"/>
              </a:lnSpc>
              <a:spcBef>
                <a:spcPct val="0"/>
              </a:spcBef>
            </a:pPr>
            <a:r>
              <a:rPr lang="en-US" sz="8000" spc="240">
                <a:solidFill>
                  <a:srgbClr val="000000"/>
                </a:solidFill>
                <a:latin typeface="Cheddar"/>
                <a:ea typeface="Cheddar"/>
                <a:cs typeface="Cheddar"/>
                <a:sym typeface="Cheddar"/>
              </a:rPr>
              <a:t>CIBERSEGURIDAD.</a:t>
            </a:r>
          </a:p>
        </p:txBody>
      </p:sp>
      <p:sp>
        <p:nvSpPr>
          <p:cNvPr name="TextBox 9" id="9"/>
          <p:cNvSpPr txBox="true"/>
          <p:nvPr/>
        </p:nvSpPr>
        <p:spPr>
          <a:xfrm rot="0">
            <a:off x="903684" y="1409970"/>
            <a:ext cx="11594834" cy="3238230"/>
          </a:xfrm>
          <a:prstGeom prst="rect">
            <a:avLst/>
          </a:prstGeom>
        </p:spPr>
        <p:txBody>
          <a:bodyPr anchor="t" rtlCol="false" tIns="0" lIns="0" bIns="0" rIns="0">
            <a:spAutoFit/>
          </a:bodyPr>
          <a:lstStyle/>
          <a:p>
            <a:pPr algn="ctr">
              <a:lnSpc>
                <a:spcPts val="3596"/>
              </a:lnSpc>
              <a:spcBef>
                <a:spcPct val="0"/>
              </a:spcBef>
            </a:pPr>
            <a:r>
              <a:rPr lang="en-US" sz="3127" spc="93">
                <a:solidFill>
                  <a:srgbClr val="000000"/>
                </a:solidFill>
                <a:latin typeface="Cheddar"/>
                <a:ea typeface="Cheddar"/>
                <a:cs typeface="Cheddar"/>
                <a:sym typeface="Cheddar"/>
              </a:rPr>
              <a:t>LA CIBERS</a:t>
            </a:r>
            <a:r>
              <a:rPr lang="en-US" sz="3127" spc="93">
                <a:solidFill>
                  <a:srgbClr val="000000"/>
                </a:solidFill>
                <a:latin typeface="Cheddar"/>
                <a:ea typeface="Cheddar"/>
                <a:cs typeface="Cheddar"/>
                <a:sym typeface="Cheddar"/>
              </a:rPr>
              <a:t>EGURIDAD, TAMBIÉN CONOCIDA COMO SEGURIDAD DIGITAL, ES LA PRÁCTICA DE PROTEGER LA INFORMACIÓN DIGITAL, DISPOSITIVOS Y ACTIVOS CONTRA AMENAZAS Y ATAQUES CIBERNÉTICOS. ESTO INCLUYE LA PROTECCIÓN DE INFORMACIÓN PERSONAL, CUENTAS, ARCHIVOS, FOTOS, DINERO, Y SISTEMAS CRÍTICOS. LA CIBERSEGURIDAD ABARCA UN AMPLIO RANGO DE MEDIDAS Y TECNOLOGÍAS, DESDE LA SEGURIDAD DE RED HASTA LA CAPACITACIÓN DE LOS USUARIOS. </a:t>
            </a:r>
          </a:p>
        </p:txBody>
      </p:sp>
      <p:sp>
        <p:nvSpPr>
          <p:cNvPr name="TextBox 10" id="10"/>
          <p:cNvSpPr txBox="true"/>
          <p:nvPr/>
        </p:nvSpPr>
        <p:spPr>
          <a:xfrm rot="0">
            <a:off x="1028700" y="4583578"/>
            <a:ext cx="7598271" cy="1346201"/>
          </a:xfrm>
          <a:prstGeom prst="rect">
            <a:avLst/>
          </a:prstGeom>
        </p:spPr>
        <p:txBody>
          <a:bodyPr anchor="t" rtlCol="false" tIns="0" lIns="0" bIns="0" rIns="0">
            <a:spAutoFit/>
          </a:bodyPr>
          <a:lstStyle/>
          <a:p>
            <a:pPr algn="ctr">
              <a:lnSpc>
                <a:spcPts val="9200"/>
              </a:lnSpc>
              <a:spcBef>
                <a:spcPct val="0"/>
              </a:spcBef>
            </a:pPr>
            <a:r>
              <a:rPr lang="en-US" sz="8000" spc="240">
                <a:solidFill>
                  <a:srgbClr val="000000"/>
                </a:solidFill>
                <a:latin typeface="Cheddar"/>
                <a:ea typeface="Cheddar"/>
                <a:cs typeface="Cheddar"/>
                <a:sym typeface="Cheddar"/>
              </a:rPr>
              <a:t>5 C CIBERSEGURIDAD</a:t>
            </a:r>
          </a:p>
        </p:txBody>
      </p:sp>
      <p:sp>
        <p:nvSpPr>
          <p:cNvPr name="TextBox 11" id="11"/>
          <p:cNvSpPr txBox="true"/>
          <p:nvPr/>
        </p:nvSpPr>
        <p:spPr>
          <a:xfrm rot="0">
            <a:off x="514350" y="5929779"/>
            <a:ext cx="11358968" cy="1441572"/>
          </a:xfrm>
          <a:prstGeom prst="rect">
            <a:avLst/>
          </a:prstGeom>
        </p:spPr>
        <p:txBody>
          <a:bodyPr anchor="t" rtlCol="false" tIns="0" lIns="0" bIns="0" rIns="0">
            <a:spAutoFit/>
          </a:bodyPr>
          <a:lstStyle/>
          <a:p>
            <a:pPr algn="ctr">
              <a:lnSpc>
                <a:spcPts val="5326"/>
              </a:lnSpc>
              <a:spcBef>
                <a:spcPct val="0"/>
              </a:spcBef>
            </a:pPr>
            <a:r>
              <a:rPr lang="en-US" sz="4631" spc="138">
                <a:solidFill>
                  <a:srgbClr val="000000"/>
                </a:solidFill>
                <a:latin typeface="Cheddar"/>
                <a:ea typeface="Cheddar"/>
                <a:cs typeface="Cheddar"/>
                <a:sym typeface="Cheddar"/>
              </a:rPr>
              <a:t> CAMBIO, CUMPLIMI</a:t>
            </a:r>
            <a:r>
              <a:rPr lang="en-US" sz="4631" spc="138">
                <a:solidFill>
                  <a:srgbClr val="000000"/>
                </a:solidFill>
                <a:latin typeface="Cheddar"/>
                <a:ea typeface="Cheddar"/>
                <a:cs typeface="Cheddar"/>
                <a:sym typeface="Cheddar"/>
              </a:rPr>
              <a:t>ENTO, COSTE, CONTINUIDAD Y COBERTURA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5521" y="-277534"/>
            <a:ext cx="19645221" cy="731697"/>
            <a:chOff x="0" y="0"/>
            <a:chExt cx="5174050" cy="192710"/>
          </a:xfrm>
        </p:grpSpPr>
        <p:sp>
          <p:nvSpPr>
            <p:cNvPr name="Freeform 3" id="3"/>
            <p:cNvSpPr/>
            <p:nvPr/>
          </p:nvSpPr>
          <p:spPr>
            <a:xfrm flipH="false" flipV="false" rot="0">
              <a:off x="0" y="0"/>
              <a:ext cx="5174050" cy="192710"/>
            </a:xfrm>
            <a:custGeom>
              <a:avLst/>
              <a:gdLst/>
              <a:ahLst/>
              <a:cxnLst/>
              <a:rect r="r" b="b" t="t" l="l"/>
              <a:pathLst>
                <a:path h="192710" w="5174050">
                  <a:moveTo>
                    <a:pt x="0" y="0"/>
                  </a:moveTo>
                  <a:lnTo>
                    <a:pt x="5174050" y="0"/>
                  </a:lnTo>
                  <a:lnTo>
                    <a:pt x="5174050" y="192710"/>
                  </a:lnTo>
                  <a:lnTo>
                    <a:pt x="0" y="192710"/>
                  </a:lnTo>
                  <a:close/>
                </a:path>
              </a:pathLst>
            </a:custGeom>
            <a:solidFill>
              <a:srgbClr val="D63215"/>
            </a:solidFill>
            <a:ln cap="sq">
              <a:noFill/>
              <a:prstDash val="solid"/>
              <a:miter/>
            </a:ln>
          </p:spPr>
        </p:sp>
        <p:sp>
          <p:nvSpPr>
            <p:cNvPr name="TextBox 4" id="4"/>
            <p:cNvSpPr txBox="true"/>
            <p:nvPr/>
          </p:nvSpPr>
          <p:spPr>
            <a:xfrm>
              <a:off x="0" y="-57150"/>
              <a:ext cx="5174050" cy="249860"/>
            </a:xfrm>
            <a:prstGeom prst="rect">
              <a:avLst/>
            </a:prstGeom>
          </p:spPr>
          <p:txBody>
            <a:bodyPr anchor="ctr" rtlCol="false" tIns="50800" lIns="50800" bIns="50800" rIns="50800"/>
            <a:lstStyle/>
            <a:p>
              <a:pPr algn="ctr" marL="0" indent="0" lvl="0">
                <a:lnSpc>
                  <a:spcPts val="3639"/>
                </a:lnSpc>
                <a:spcBef>
                  <a:spcPct val="0"/>
                </a:spcBef>
              </a:pPr>
            </a:p>
          </p:txBody>
        </p:sp>
      </p:grpSp>
      <p:sp>
        <p:nvSpPr>
          <p:cNvPr name="Freeform 5" id="5"/>
          <p:cNvSpPr/>
          <p:nvPr/>
        </p:nvSpPr>
        <p:spPr>
          <a:xfrm flipH="false" flipV="false" rot="-10800000">
            <a:off x="12948931" y="339692"/>
            <a:ext cx="6792628" cy="10997021"/>
          </a:xfrm>
          <a:custGeom>
            <a:avLst/>
            <a:gdLst/>
            <a:ahLst/>
            <a:cxnLst/>
            <a:rect r="r" b="b" t="t" l="l"/>
            <a:pathLst>
              <a:path h="10997021" w="6792628">
                <a:moveTo>
                  <a:pt x="0" y="0"/>
                </a:moveTo>
                <a:lnTo>
                  <a:pt x="6792628" y="0"/>
                </a:lnTo>
                <a:lnTo>
                  <a:pt x="6792628" y="10997022"/>
                </a:lnTo>
                <a:lnTo>
                  <a:pt x="0" y="10997022"/>
                </a:lnTo>
                <a:lnTo>
                  <a:pt x="0" y="0"/>
                </a:lnTo>
                <a:close/>
              </a:path>
            </a:pathLst>
          </a:custGeom>
          <a:blipFill>
            <a:blip r:embed="rId2"/>
            <a:stretch>
              <a:fillRect l="-129792" t="-35160" r="-26511" b="0"/>
            </a:stretch>
          </a:blipFill>
        </p:spPr>
      </p:sp>
      <p:sp>
        <p:nvSpPr>
          <p:cNvPr name="Freeform 6" id="6"/>
          <p:cNvSpPr/>
          <p:nvPr/>
        </p:nvSpPr>
        <p:spPr>
          <a:xfrm flipH="false" flipV="false" rot="-5253445">
            <a:off x="5633563" y="3491168"/>
            <a:ext cx="8184981" cy="14816805"/>
          </a:xfrm>
          <a:custGeom>
            <a:avLst/>
            <a:gdLst/>
            <a:ahLst/>
            <a:cxnLst/>
            <a:rect r="r" b="b" t="t" l="l"/>
            <a:pathLst>
              <a:path h="14816805" w="8184981">
                <a:moveTo>
                  <a:pt x="0" y="0"/>
                </a:moveTo>
                <a:lnTo>
                  <a:pt x="8184981" y="0"/>
                </a:lnTo>
                <a:lnTo>
                  <a:pt x="8184981" y="14816805"/>
                </a:lnTo>
                <a:lnTo>
                  <a:pt x="0" y="14816805"/>
                </a:lnTo>
                <a:lnTo>
                  <a:pt x="0" y="0"/>
                </a:lnTo>
                <a:close/>
              </a:path>
            </a:pathLst>
          </a:custGeom>
          <a:blipFill>
            <a:blip r:embed="rId3"/>
            <a:stretch>
              <a:fillRect l="-92068" t="0" r="0" b="0"/>
            </a:stretch>
          </a:blipFill>
        </p:spPr>
      </p:sp>
      <p:sp>
        <p:nvSpPr>
          <p:cNvPr name="Freeform 7" id="7"/>
          <p:cNvSpPr/>
          <p:nvPr/>
        </p:nvSpPr>
        <p:spPr>
          <a:xfrm flipH="false" flipV="false" rot="0">
            <a:off x="13598541" y="7088159"/>
            <a:ext cx="4006639" cy="3001112"/>
          </a:xfrm>
          <a:custGeom>
            <a:avLst/>
            <a:gdLst/>
            <a:ahLst/>
            <a:cxnLst/>
            <a:rect r="r" b="b" t="t" l="l"/>
            <a:pathLst>
              <a:path h="3001112" w="4006639">
                <a:moveTo>
                  <a:pt x="0" y="0"/>
                </a:moveTo>
                <a:lnTo>
                  <a:pt x="4006639" y="0"/>
                </a:lnTo>
                <a:lnTo>
                  <a:pt x="4006639" y="3001112"/>
                </a:lnTo>
                <a:lnTo>
                  <a:pt x="0" y="3001112"/>
                </a:lnTo>
                <a:lnTo>
                  <a:pt x="0" y="0"/>
                </a:lnTo>
                <a:close/>
              </a:path>
            </a:pathLst>
          </a:custGeom>
          <a:blipFill>
            <a:blip r:embed="rId4"/>
            <a:stretch>
              <a:fillRect l="0" t="0" r="0" b="0"/>
            </a:stretch>
          </a:blipFill>
        </p:spPr>
      </p:sp>
      <p:sp>
        <p:nvSpPr>
          <p:cNvPr name="TextBox 8" id="8"/>
          <p:cNvSpPr txBox="true"/>
          <p:nvPr/>
        </p:nvSpPr>
        <p:spPr>
          <a:xfrm rot="0">
            <a:off x="24771" y="475943"/>
            <a:ext cx="5192613" cy="1346201"/>
          </a:xfrm>
          <a:prstGeom prst="rect">
            <a:avLst/>
          </a:prstGeom>
        </p:spPr>
        <p:txBody>
          <a:bodyPr anchor="t" rtlCol="false" tIns="0" lIns="0" bIns="0" rIns="0">
            <a:spAutoFit/>
          </a:bodyPr>
          <a:lstStyle/>
          <a:p>
            <a:pPr algn="ctr">
              <a:lnSpc>
                <a:spcPts val="9200"/>
              </a:lnSpc>
              <a:spcBef>
                <a:spcPct val="0"/>
              </a:spcBef>
            </a:pPr>
            <a:r>
              <a:rPr lang="en-US" sz="8000" spc="240">
                <a:solidFill>
                  <a:srgbClr val="000000"/>
                </a:solidFill>
                <a:latin typeface="Cheddar"/>
                <a:ea typeface="Cheddar"/>
                <a:cs typeface="Cheddar"/>
                <a:sym typeface="Cheddar"/>
              </a:rPr>
              <a:t>INFORMATICA.</a:t>
            </a:r>
          </a:p>
        </p:txBody>
      </p:sp>
      <p:sp>
        <p:nvSpPr>
          <p:cNvPr name="TextBox 9" id="9"/>
          <p:cNvSpPr txBox="true"/>
          <p:nvPr/>
        </p:nvSpPr>
        <p:spPr>
          <a:xfrm rot="0">
            <a:off x="233796" y="1755469"/>
            <a:ext cx="17025504" cy="2753731"/>
          </a:xfrm>
          <a:prstGeom prst="rect">
            <a:avLst/>
          </a:prstGeom>
        </p:spPr>
        <p:txBody>
          <a:bodyPr anchor="t" rtlCol="false" tIns="0" lIns="0" bIns="0" rIns="0">
            <a:spAutoFit/>
          </a:bodyPr>
          <a:lstStyle/>
          <a:p>
            <a:pPr algn="ctr">
              <a:lnSpc>
                <a:spcPts val="5261"/>
              </a:lnSpc>
              <a:spcBef>
                <a:spcPct val="0"/>
              </a:spcBef>
            </a:pPr>
            <a:r>
              <a:rPr lang="en-US" sz="4574" spc="137">
                <a:solidFill>
                  <a:srgbClr val="000000"/>
                </a:solidFill>
                <a:latin typeface="Cheddar"/>
                <a:ea typeface="Cheddar"/>
                <a:cs typeface="Cheddar"/>
                <a:sym typeface="Cheddar"/>
              </a:rPr>
              <a:t>CAMPO QU</a:t>
            </a:r>
            <a:r>
              <a:rPr lang="en-US" sz="4574" spc="137">
                <a:solidFill>
                  <a:srgbClr val="000000"/>
                </a:solidFill>
                <a:latin typeface="Cheddar"/>
                <a:ea typeface="Cheddar"/>
                <a:cs typeface="Cheddar"/>
                <a:sym typeface="Cheddar"/>
              </a:rPr>
              <a:t>E SE OCUPA DEL TRATAMIENTO AUTOMÁTICO DE LA INFORMACIÓN MEDIANTE SISTEMAS INFORMÁTICOS. EN OTRAS PALABRAS, ES LA CIENCIA QUE ESTUDIA CÓMO ALMACENAR, PROCESAR Y TRANSMITIR INFORMACIÓN DE FORMA AUTOMATIZADA, UTILIZANDO HERRAMIENTAS Y TÉCNICAS COMPUTACIONALES. </a:t>
            </a:r>
          </a:p>
        </p:txBody>
      </p:sp>
      <p:sp>
        <p:nvSpPr>
          <p:cNvPr name="TextBox 10" id="10"/>
          <p:cNvSpPr txBox="true"/>
          <p:nvPr/>
        </p:nvSpPr>
        <p:spPr>
          <a:xfrm rot="0">
            <a:off x="24771" y="4375850"/>
            <a:ext cx="7308800" cy="1346201"/>
          </a:xfrm>
          <a:prstGeom prst="rect">
            <a:avLst/>
          </a:prstGeom>
        </p:spPr>
        <p:txBody>
          <a:bodyPr anchor="t" rtlCol="false" tIns="0" lIns="0" bIns="0" rIns="0">
            <a:spAutoFit/>
          </a:bodyPr>
          <a:lstStyle/>
          <a:p>
            <a:pPr algn="ctr">
              <a:lnSpc>
                <a:spcPts val="9200"/>
              </a:lnSpc>
              <a:spcBef>
                <a:spcPct val="0"/>
              </a:spcBef>
            </a:pPr>
            <a:r>
              <a:rPr lang="en-US" sz="8000" spc="240">
                <a:solidFill>
                  <a:srgbClr val="000000"/>
                </a:solidFill>
                <a:latin typeface="Cheddar"/>
                <a:ea typeface="Cheddar"/>
                <a:cs typeface="Cheddar"/>
                <a:sym typeface="Cheddar"/>
              </a:rPr>
              <a:t>QUE FUNCION TIENE.</a:t>
            </a:r>
          </a:p>
        </p:txBody>
      </p:sp>
      <p:sp>
        <p:nvSpPr>
          <p:cNvPr name="TextBox 11" id="11"/>
          <p:cNvSpPr txBox="true"/>
          <p:nvPr/>
        </p:nvSpPr>
        <p:spPr>
          <a:xfrm rot="0">
            <a:off x="233796" y="5781053"/>
            <a:ext cx="15670014" cy="1519528"/>
          </a:xfrm>
          <a:prstGeom prst="rect">
            <a:avLst/>
          </a:prstGeom>
        </p:spPr>
        <p:txBody>
          <a:bodyPr anchor="t" rtlCol="false" tIns="0" lIns="0" bIns="0" rIns="0">
            <a:spAutoFit/>
          </a:bodyPr>
          <a:lstStyle/>
          <a:p>
            <a:pPr algn="ctr">
              <a:lnSpc>
                <a:spcPts val="3803"/>
              </a:lnSpc>
              <a:spcBef>
                <a:spcPct val="0"/>
              </a:spcBef>
            </a:pPr>
            <a:r>
              <a:rPr lang="en-US" sz="3307" spc="99">
                <a:solidFill>
                  <a:srgbClr val="000000"/>
                </a:solidFill>
                <a:latin typeface="Cheddar"/>
                <a:ea typeface="Cheddar"/>
                <a:cs typeface="Cheddar"/>
                <a:sym typeface="Cheddar"/>
              </a:rPr>
              <a:t>LA INFORMÁTICA, COMO DISCIPLINA, SE ENFOCA </a:t>
            </a:r>
            <a:r>
              <a:rPr lang="en-US" sz="3307" spc="99">
                <a:solidFill>
                  <a:srgbClr val="000000"/>
                </a:solidFill>
                <a:latin typeface="Cheddar"/>
                <a:ea typeface="Cheddar"/>
                <a:cs typeface="Cheddar"/>
                <a:sym typeface="Cheddar"/>
              </a:rPr>
              <a:t>EN EL PROCESAMIENTO AUTOMÁTICO DE INFORMACIÓN A TRAVÉS DE SISTEMAS COMPUTACIONALES, CON EL OBJETIVO DE OPTIMIZAR PROCESOS, AUTOMATIZAR TAREAS Y CREAR NUEVAS TECNOLOGÍAS.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165456">
            <a:off x="-4310877" y="255603"/>
            <a:ext cx="11751899" cy="8922650"/>
          </a:xfrm>
          <a:custGeom>
            <a:avLst/>
            <a:gdLst/>
            <a:ahLst/>
            <a:cxnLst/>
            <a:rect r="r" b="b" t="t" l="l"/>
            <a:pathLst>
              <a:path h="8922650" w="11751899">
                <a:moveTo>
                  <a:pt x="0" y="0"/>
                </a:moveTo>
                <a:lnTo>
                  <a:pt x="11751899" y="0"/>
                </a:lnTo>
                <a:lnTo>
                  <a:pt x="11751899" y="8922650"/>
                </a:lnTo>
                <a:lnTo>
                  <a:pt x="0" y="8922650"/>
                </a:lnTo>
                <a:lnTo>
                  <a:pt x="0" y="0"/>
                </a:lnTo>
                <a:close/>
              </a:path>
            </a:pathLst>
          </a:custGeom>
          <a:blipFill>
            <a:blip r:embed="rId2"/>
            <a:stretch>
              <a:fillRect l="-7216" t="-66582" r="-40927" b="0"/>
            </a:stretch>
          </a:blipFill>
        </p:spPr>
      </p:sp>
      <p:grpSp>
        <p:nvGrpSpPr>
          <p:cNvPr name="Group 3" id="3"/>
          <p:cNvGrpSpPr/>
          <p:nvPr/>
        </p:nvGrpSpPr>
        <p:grpSpPr>
          <a:xfrm rot="0">
            <a:off x="-755521" y="-277534"/>
            <a:ext cx="1269871" cy="10883677"/>
            <a:chOff x="0" y="0"/>
            <a:chExt cx="334452" cy="2866483"/>
          </a:xfrm>
        </p:grpSpPr>
        <p:sp>
          <p:nvSpPr>
            <p:cNvPr name="Freeform 4" id="4"/>
            <p:cNvSpPr/>
            <p:nvPr/>
          </p:nvSpPr>
          <p:spPr>
            <a:xfrm flipH="false" flipV="false" rot="0">
              <a:off x="0" y="0"/>
              <a:ext cx="334452" cy="2866483"/>
            </a:xfrm>
            <a:custGeom>
              <a:avLst/>
              <a:gdLst/>
              <a:ahLst/>
              <a:cxnLst/>
              <a:rect r="r" b="b" t="t" l="l"/>
              <a:pathLst>
                <a:path h="2866483" w="334452">
                  <a:moveTo>
                    <a:pt x="0" y="0"/>
                  </a:moveTo>
                  <a:lnTo>
                    <a:pt x="334452" y="0"/>
                  </a:lnTo>
                  <a:lnTo>
                    <a:pt x="334452" y="2866483"/>
                  </a:lnTo>
                  <a:lnTo>
                    <a:pt x="0" y="2866483"/>
                  </a:lnTo>
                  <a:close/>
                </a:path>
              </a:pathLst>
            </a:custGeom>
            <a:solidFill>
              <a:srgbClr val="3D68B5"/>
            </a:solidFill>
            <a:ln cap="sq">
              <a:noFill/>
              <a:prstDash val="solid"/>
              <a:miter/>
            </a:ln>
          </p:spPr>
        </p:sp>
        <p:sp>
          <p:nvSpPr>
            <p:cNvPr name="TextBox 5" id="5"/>
            <p:cNvSpPr txBox="true"/>
            <p:nvPr/>
          </p:nvSpPr>
          <p:spPr>
            <a:xfrm>
              <a:off x="0" y="-57150"/>
              <a:ext cx="334452" cy="2923633"/>
            </a:xfrm>
            <a:prstGeom prst="rect">
              <a:avLst/>
            </a:prstGeom>
          </p:spPr>
          <p:txBody>
            <a:bodyPr anchor="ctr" rtlCol="false" tIns="50800" lIns="50800" bIns="50800" rIns="50800"/>
            <a:lstStyle/>
            <a:p>
              <a:pPr algn="ctr" marL="0" indent="0" lvl="0">
                <a:lnSpc>
                  <a:spcPts val="3639"/>
                </a:lnSpc>
                <a:spcBef>
                  <a:spcPct val="0"/>
                </a:spcBef>
              </a:pPr>
            </a:p>
          </p:txBody>
        </p:sp>
      </p:grpSp>
      <p:sp>
        <p:nvSpPr>
          <p:cNvPr name="Freeform 6" id="6"/>
          <p:cNvSpPr/>
          <p:nvPr/>
        </p:nvSpPr>
        <p:spPr>
          <a:xfrm flipH="false" flipV="false" rot="6467509">
            <a:off x="10241538" y="-6807504"/>
            <a:ext cx="8184981" cy="14816805"/>
          </a:xfrm>
          <a:custGeom>
            <a:avLst/>
            <a:gdLst/>
            <a:ahLst/>
            <a:cxnLst/>
            <a:rect r="r" b="b" t="t" l="l"/>
            <a:pathLst>
              <a:path h="14816805" w="8184981">
                <a:moveTo>
                  <a:pt x="0" y="0"/>
                </a:moveTo>
                <a:lnTo>
                  <a:pt x="8184981" y="0"/>
                </a:lnTo>
                <a:lnTo>
                  <a:pt x="8184981" y="14816804"/>
                </a:lnTo>
                <a:lnTo>
                  <a:pt x="0" y="14816804"/>
                </a:lnTo>
                <a:lnTo>
                  <a:pt x="0" y="0"/>
                </a:lnTo>
                <a:close/>
              </a:path>
            </a:pathLst>
          </a:custGeom>
          <a:blipFill>
            <a:blip r:embed="rId3"/>
            <a:stretch>
              <a:fillRect l="-92068" t="0" r="0" b="0"/>
            </a:stretch>
          </a:blipFill>
        </p:spPr>
      </p:sp>
      <p:sp>
        <p:nvSpPr>
          <p:cNvPr name="Freeform 7" id="7"/>
          <p:cNvSpPr/>
          <p:nvPr/>
        </p:nvSpPr>
        <p:spPr>
          <a:xfrm flipH="false" flipV="false" rot="0">
            <a:off x="14522666" y="8188518"/>
            <a:ext cx="3542234" cy="1868881"/>
          </a:xfrm>
          <a:custGeom>
            <a:avLst/>
            <a:gdLst/>
            <a:ahLst/>
            <a:cxnLst/>
            <a:rect r="r" b="b" t="t" l="l"/>
            <a:pathLst>
              <a:path h="1868881" w="3542234">
                <a:moveTo>
                  <a:pt x="0" y="0"/>
                </a:moveTo>
                <a:lnTo>
                  <a:pt x="3542234" y="0"/>
                </a:lnTo>
                <a:lnTo>
                  <a:pt x="3542234" y="1868881"/>
                </a:lnTo>
                <a:lnTo>
                  <a:pt x="0" y="1868881"/>
                </a:lnTo>
                <a:lnTo>
                  <a:pt x="0" y="0"/>
                </a:lnTo>
                <a:close/>
              </a:path>
            </a:pathLst>
          </a:custGeom>
          <a:blipFill>
            <a:blip r:embed="rId4"/>
            <a:stretch>
              <a:fillRect l="0" t="0" r="0" b="0"/>
            </a:stretch>
          </a:blipFill>
        </p:spPr>
      </p:sp>
      <p:sp>
        <p:nvSpPr>
          <p:cNvPr name="Freeform 8" id="8"/>
          <p:cNvSpPr/>
          <p:nvPr/>
        </p:nvSpPr>
        <p:spPr>
          <a:xfrm flipH="false" flipV="false" rot="0">
            <a:off x="14634060" y="4189996"/>
            <a:ext cx="3319445" cy="1948616"/>
          </a:xfrm>
          <a:custGeom>
            <a:avLst/>
            <a:gdLst/>
            <a:ahLst/>
            <a:cxnLst/>
            <a:rect r="r" b="b" t="t" l="l"/>
            <a:pathLst>
              <a:path h="1948616" w="3319445">
                <a:moveTo>
                  <a:pt x="0" y="0"/>
                </a:moveTo>
                <a:lnTo>
                  <a:pt x="3319445" y="0"/>
                </a:lnTo>
                <a:lnTo>
                  <a:pt x="3319445" y="1948617"/>
                </a:lnTo>
                <a:lnTo>
                  <a:pt x="0" y="1948617"/>
                </a:lnTo>
                <a:lnTo>
                  <a:pt x="0" y="0"/>
                </a:lnTo>
                <a:close/>
              </a:path>
            </a:pathLst>
          </a:custGeom>
          <a:blipFill>
            <a:blip r:embed="rId5"/>
            <a:stretch>
              <a:fillRect l="0" t="0" r="0" b="0"/>
            </a:stretch>
          </a:blipFill>
        </p:spPr>
      </p:sp>
      <p:sp>
        <p:nvSpPr>
          <p:cNvPr name="TextBox 9" id="9"/>
          <p:cNvSpPr txBox="true"/>
          <p:nvPr/>
        </p:nvSpPr>
        <p:spPr>
          <a:xfrm rot="0">
            <a:off x="760881" y="117423"/>
            <a:ext cx="6897291" cy="1346201"/>
          </a:xfrm>
          <a:prstGeom prst="rect">
            <a:avLst/>
          </a:prstGeom>
        </p:spPr>
        <p:txBody>
          <a:bodyPr anchor="t" rtlCol="false" tIns="0" lIns="0" bIns="0" rIns="0">
            <a:spAutoFit/>
          </a:bodyPr>
          <a:lstStyle/>
          <a:p>
            <a:pPr algn="ctr">
              <a:lnSpc>
                <a:spcPts val="9200"/>
              </a:lnSpc>
              <a:spcBef>
                <a:spcPct val="0"/>
              </a:spcBef>
            </a:pPr>
            <a:r>
              <a:rPr lang="en-US" sz="8000" spc="240">
                <a:solidFill>
                  <a:srgbClr val="000000"/>
                </a:solidFill>
                <a:latin typeface="Cheddar"/>
                <a:ea typeface="Cheddar"/>
                <a:cs typeface="Cheddar"/>
                <a:sym typeface="Cheddar"/>
              </a:rPr>
              <a:t>DUPLICACIÓN NAND</a:t>
            </a:r>
          </a:p>
        </p:txBody>
      </p:sp>
      <p:sp>
        <p:nvSpPr>
          <p:cNvPr name="TextBox 10" id="10"/>
          <p:cNvSpPr txBox="true"/>
          <p:nvPr/>
        </p:nvSpPr>
        <p:spPr>
          <a:xfrm rot="0">
            <a:off x="760881" y="1493653"/>
            <a:ext cx="14064977" cy="3223275"/>
          </a:xfrm>
          <a:prstGeom prst="rect">
            <a:avLst/>
          </a:prstGeom>
        </p:spPr>
        <p:txBody>
          <a:bodyPr anchor="t" rtlCol="false" tIns="0" lIns="0" bIns="0" rIns="0">
            <a:spAutoFit/>
          </a:bodyPr>
          <a:lstStyle/>
          <a:p>
            <a:pPr algn="ctr">
              <a:lnSpc>
                <a:spcPts val="4142"/>
              </a:lnSpc>
              <a:spcBef>
                <a:spcPct val="0"/>
              </a:spcBef>
            </a:pPr>
            <a:r>
              <a:rPr lang="en-US" sz="3602" spc="108">
                <a:solidFill>
                  <a:srgbClr val="000000"/>
                </a:solidFill>
                <a:latin typeface="Cheddar"/>
                <a:ea typeface="Cheddar"/>
                <a:cs typeface="Cheddar"/>
                <a:sym typeface="Cheddar"/>
              </a:rPr>
              <a:t>LA DUPLICACIÓN NAND SE REFIERE A UN PROCESO PARA DUPLICAR LA INFORMACIÓN ALMACENADA EN CHIPS D</a:t>
            </a:r>
            <a:r>
              <a:rPr lang="en-US" sz="3602" spc="108">
                <a:solidFill>
                  <a:srgbClr val="000000"/>
                </a:solidFill>
                <a:latin typeface="Cheddar"/>
                <a:ea typeface="Cheddar"/>
                <a:cs typeface="Cheddar"/>
                <a:sym typeface="Cheddar"/>
              </a:rPr>
              <a:t>E MEMORIA FLASH NAND, GENERALMENTE EN DISPOSITIVOS COMO TELÉFONOS MÓVILES O SSD. IMPLICA DESOLDAR EL CHIP DE MEMORIA, LEER SU CONTENIDO, Y LUEGO TRANSFERIR LA INFORMACIÓN A OTRO CHIP DE MEMORIA O A UN DISPOSITIVO QUE PUEDA REALIZAR LA COPIA, PARA LUEGO SOLDAR EL NUEVO CHIP EN SU LUGAR. </a:t>
            </a:r>
          </a:p>
        </p:txBody>
      </p:sp>
      <p:sp>
        <p:nvSpPr>
          <p:cNvPr name="TextBox 11" id="11"/>
          <p:cNvSpPr txBox="true"/>
          <p:nvPr/>
        </p:nvSpPr>
        <p:spPr>
          <a:xfrm rot="0">
            <a:off x="706388" y="5010150"/>
            <a:ext cx="10646122" cy="1346201"/>
          </a:xfrm>
          <a:prstGeom prst="rect">
            <a:avLst/>
          </a:prstGeom>
        </p:spPr>
        <p:txBody>
          <a:bodyPr anchor="t" rtlCol="false" tIns="0" lIns="0" bIns="0" rIns="0">
            <a:spAutoFit/>
          </a:bodyPr>
          <a:lstStyle/>
          <a:p>
            <a:pPr algn="ctr">
              <a:lnSpc>
                <a:spcPts val="9200"/>
              </a:lnSpc>
              <a:spcBef>
                <a:spcPct val="0"/>
              </a:spcBef>
            </a:pPr>
            <a:r>
              <a:rPr lang="en-US" sz="8000" spc="240">
                <a:solidFill>
                  <a:srgbClr val="000000"/>
                </a:solidFill>
                <a:latin typeface="Cheddar"/>
                <a:ea typeface="Cheddar"/>
                <a:cs typeface="Cheddar"/>
                <a:sym typeface="Cheddar"/>
              </a:rPr>
              <a:t>¿QUÉ </a:t>
            </a:r>
            <a:r>
              <a:rPr lang="en-US" sz="8000" spc="240">
                <a:solidFill>
                  <a:srgbClr val="000000"/>
                </a:solidFill>
                <a:latin typeface="Cheddar"/>
                <a:ea typeface="Cheddar"/>
                <a:cs typeface="Cheddar"/>
                <a:sym typeface="Cheddar"/>
              </a:rPr>
              <a:t>ES LA MEMORIA NAND?</a:t>
            </a:r>
          </a:p>
        </p:txBody>
      </p:sp>
      <p:sp>
        <p:nvSpPr>
          <p:cNvPr name="TextBox 12" id="12"/>
          <p:cNvSpPr txBox="true"/>
          <p:nvPr/>
        </p:nvSpPr>
        <p:spPr>
          <a:xfrm rot="0">
            <a:off x="760881" y="6279812"/>
            <a:ext cx="14238168" cy="3353825"/>
          </a:xfrm>
          <a:prstGeom prst="rect">
            <a:avLst/>
          </a:prstGeom>
        </p:spPr>
        <p:txBody>
          <a:bodyPr anchor="t" rtlCol="false" tIns="0" lIns="0" bIns="0" rIns="0">
            <a:spAutoFit/>
          </a:bodyPr>
          <a:lstStyle/>
          <a:p>
            <a:pPr algn="ctr">
              <a:lnSpc>
                <a:spcPts val="4210"/>
              </a:lnSpc>
              <a:spcBef>
                <a:spcPct val="0"/>
              </a:spcBef>
            </a:pPr>
            <a:r>
              <a:rPr lang="en-US" sz="3661" spc="109">
                <a:solidFill>
                  <a:srgbClr val="000000"/>
                </a:solidFill>
                <a:latin typeface="Cheddar"/>
                <a:ea typeface="Cheddar"/>
                <a:cs typeface="Cheddar"/>
                <a:sym typeface="Cheddar"/>
              </a:rPr>
              <a:t>LA M</a:t>
            </a:r>
            <a:r>
              <a:rPr lang="en-US" sz="3661" spc="109">
                <a:solidFill>
                  <a:srgbClr val="000000"/>
                </a:solidFill>
                <a:latin typeface="Cheddar"/>
                <a:ea typeface="Cheddar"/>
                <a:cs typeface="Cheddar"/>
                <a:sym typeface="Cheddar"/>
              </a:rPr>
              <a:t>EMORIA FLASH NAND ES UN TIPO DE MEMORIA NO VOLÁTIL, LO QUE SIGNIFICA QUE MANTIENE LA INFORMACIÓN ALMACENADA INCLUSO CUANDO LA ENERGÍA SE APAGA. SE UTILIZA COMÚNMENTE EN SSD, TARJETAS SD, DISPOSITIVOS FLASH USB Y OTROS DISPOSITIVOS PARA ALMACENAR DATOS DE FORMA PERMANENTE. </a:t>
            </a:r>
          </a:p>
          <a:p>
            <a:pPr algn="ctr">
              <a:lnSpc>
                <a:spcPts val="3060"/>
              </a:lnSpc>
              <a:spcBef>
                <a:spcPct val="0"/>
              </a:spcBef>
            </a:pPr>
          </a:p>
          <a:p>
            <a:pPr algn="ctr">
              <a:lnSpc>
                <a:spcPts val="3060"/>
              </a:lnSpc>
              <a:spcBef>
                <a:spcPct val="0"/>
              </a:spcBef>
            </a:pPr>
          </a:p>
          <a:p>
            <a:pPr algn="ctr">
              <a:lnSpc>
                <a:spcPts val="306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324197">
            <a:off x="13667090" y="5213170"/>
            <a:ext cx="4030896" cy="8098005"/>
          </a:xfrm>
          <a:custGeom>
            <a:avLst/>
            <a:gdLst/>
            <a:ahLst/>
            <a:cxnLst/>
            <a:rect r="r" b="b" t="t" l="l"/>
            <a:pathLst>
              <a:path h="8098005" w="4030896">
                <a:moveTo>
                  <a:pt x="0" y="0"/>
                </a:moveTo>
                <a:lnTo>
                  <a:pt x="4030896" y="0"/>
                </a:lnTo>
                <a:lnTo>
                  <a:pt x="4030896" y="8098005"/>
                </a:lnTo>
                <a:lnTo>
                  <a:pt x="0" y="8098005"/>
                </a:lnTo>
                <a:lnTo>
                  <a:pt x="0" y="0"/>
                </a:lnTo>
                <a:close/>
              </a:path>
            </a:pathLst>
          </a:custGeom>
          <a:blipFill>
            <a:blip r:embed="rId2"/>
            <a:stretch>
              <a:fillRect l="-290006" t="0" r="0" b="-82968"/>
            </a:stretch>
          </a:blipFill>
        </p:spPr>
      </p:sp>
      <p:grpSp>
        <p:nvGrpSpPr>
          <p:cNvPr name="Group 3" id="3"/>
          <p:cNvGrpSpPr/>
          <p:nvPr/>
        </p:nvGrpSpPr>
        <p:grpSpPr>
          <a:xfrm rot="0">
            <a:off x="17725455" y="-277534"/>
            <a:ext cx="1269871" cy="11066242"/>
            <a:chOff x="0" y="0"/>
            <a:chExt cx="334452" cy="2914566"/>
          </a:xfrm>
        </p:grpSpPr>
        <p:sp>
          <p:nvSpPr>
            <p:cNvPr name="Freeform 4" id="4"/>
            <p:cNvSpPr/>
            <p:nvPr/>
          </p:nvSpPr>
          <p:spPr>
            <a:xfrm flipH="false" flipV="false" rot="0">
              <a:off x="0" y="0"/>
              <a:ext cx="334452" cy="2914566"/>
            </a:xfrm>
            <a:custGeom>
              <a:avLst/>
              <a:gdLst/>
              <a:ahLst/>
              <a:cxnLst/>
              <a:rect r="r" b="b" t="t" l="l"/>
              <a:pathLst>
                <a:path h="2914566" w="334452">
                  <a:moveTo>
                    <a:pt x="0" y="0"/>
                  </a:moveTo>
                  <a:lnTo>
                    <a:pt x="334452" y="0"/>
                  </a:lnTo>
                  <a:lnTo>
                    <a:pt x="334452" y="2914566"/>
                  </a:lnTo>
                  <a:lnTo>
                    <a:pt x="0" y="2914566"/>
                  </a:lnTo>
                  <a:close/>
                </a:path>
              </a:pathLst>
            </a:custGeom>
            <a:solidFill>
              <a:srgbClr val="D63215"/>
            </a:solidFill>
            <a:ln cap="sq">
              <a:noFill/>
              <a:prstDash val="solid"/>
              <a:miter/>
            </a:ln>
          </p:spPr>
        </p:sp>
        <p:sp>
          <p:nvSpPr>
            <p:cNvPr name="TextBox 5" id="5"/>
            <p:cNvSpPr txBox="true"/>
            <p:nvPr/>
          </p:nvSpPr>
          <p:spPr>
            <a:xfrm>
              <a:off x="0" y="-57150"/>
              <a:ext cx="334452" cy="2971716"/>
            </a:xfrm>
            <a:prstGeom prst="rect">
              <a:avLst/>
            </a:prstGeom>
          </p:spPr>
          <p:txBody>
            <a:bodyPr anchor="ctr" rtlCol="false" tIns="50800" lIns="50800" bIns="50800" rIns="50800"/>
            <a:lstStyle/>
            <a:p>
              <a:pPr algn="ctr" marL="0" indent="0" lvl="0">
                <a:lnSpc>
                  <a:spcPts val="3639"/>
                </a:lnSpc>
                <a:spcBef>
                  <a:spcPct val="0"/>
                </a:spcBef>
              </a:pPr>
            </a:p>
          </p:txBody>
        </p:sp>
      </p:grpSp>
      <p:sp>
        <p:nvSpPr>
          <p:cNvPr name="Freeform 6" id="6"/>
          <p:cNvSpPr/>
          <p:nvPr/>
        </p:nvSpPr>
        <p:spPr>
          <a:xfrm flipH="false" flipV="false" rot="-9493637">
            <a:off x="-2220523" y="2696616"/>
            <a:ext cx="12900997" cy="8922650"/>
          </a:xfrm>
          <a:custGeom>
            <a:avLst/>
            <a:gdLst/>
            <a:ahLst/>
            <a:cxnLst/>
            <a:rect r="r" b="b" t="t" l="l"/>
            <a:pathLst>
              <a:path h="8922650" w="12900997">
                <a:moveTo>
                  <a:pt x="0" y="0"/>
                </a:moveTo>
                <a:lnTo>
                  <a:pt x="12900997" y="0"/>
                </a:lnTo>
                <a:lnTo>
                  <a:pt x="12900997" y="8922650"/>
                </a:lnTo>
                <a:lnTo>
                  <a:pt x="0" y="8922650"/>
                </a:lnTo>
                <a:lnTo>
                  <a:pt x="0" y="0"/>
                </a:lnTo>
                <a:close/>
              </a:path>
            </a:pathLst>
          </a:custGeom>
          <a:blipFill>
            <a:blip r:embed="rId3"/>
            <a:stretch>
              <a:fillRect l="-1595" t="-66582" r="-33353" b="0"/>
            </a:stretch>
          </a:blipFill>
        </p:spPr>
      </p:sp>
      <p:sp>
        <p:nvSpPr>
          <p:cNvPr name="Freeform 7" id="7"/>
          <p:cNvSpPr/>
          <p:nvPr/>
        </p:nvSpPr>
        <p:spPr>
          <a:xfrm flipH="false" flipV="false" rot="0">
            <a:off x="13893270" y="7910657"/>
            <a:ext cx="4259351" cy="2183935"/>
          </a:xfrm>
          <a:custGeom>
            <a:avLst/>
            <a:gdLst/>
            <a:ahLst/>
            <a:cxnLst/>
            <a:rect r="r" b="b" t="t" l="l"/>
            <a:pathLst>
              <a:path h="2183935" w="4259351">
                <a:moveTo>
                  <a:pt x="0" y="0"/>
                </a:moveTo>
                <a:lnTo>
                  <a:pt x="4259351" y="0"/>
                </a:lnTo>
                <a:lnTo>
                  <a:pt x="4259351" y="2183935"/>
                </a:lnTo>
                <a:lnTo>
                  <a:pt x="0" y="2183935"/>
                </a:lnTo>
                <a:lnTo>
                  <a:pt x="0" y="0"/>
                </a:lnTo>
                <a:close/>
              </a:path>
            </a:pathLst>
          </a:custGeom>
          <a:blipFill>
            <a:blip r:embed="rId4"/>
            <a:stretch>
              <a:fillRect l="0" t="0" r="0" b="0"/>
            </a:stretch>
          </a:blipFill>
        </p:spPr>
      </p:sp>
      <p:sp>
        <p:nvSpPr>
          <p:cNvPr name="TextBox 8" id="8"/>
          <p:cNvSpPr txBox="true"/>
          <p:nvPr/>
        </p:nvSpPr>
        <p:spPr>
          <a:xfrm rot="0">
            <a:off x="0" y="-117554"/>
            <a:ext cx="9296995" cy="1346201"/>
          </a:xfrm>
          <a:prstGeom prst="rect">
            <a:avLst/>
          </a:prstGeom>
        </p:spPr>
        <p:txBody>
          <a:bodyPr anchor="t" rtlCol="false" tIns="0" lIns="0" bIns="0" rIns="0">
            <a:spAutoFit/>
          </a:bodyPr>
          <a:lstStyle/>
          <a:p>
            <a:pPr algn="ctr">
              <a:lnSpc>
                <a:spcPts val="9200"/>
              </a:lnSpc>
              <a:spcBef>
                <a:spcPct val="0"/>
              </a:spcBef>
            </a:pPr>
            <a:r>
              <a:rPr lang="en-US" sz="8000" spc="240">
                <a:solidFill>
                  <a:srgbClr val="000000"/>
                </a:solidFill>
                <a:latin typeface="Cheddar"/>
                <a:ea typeface="Cheddar"/>
                <a:cs typeface="Cheddar"/>
                <a:sym typeface="Cheddar"/>
              </a:rPr>
              <a:t>SISTEMAS INFORMÁTICOS</a:t>
            </a:r>
          </a:p>
        </p:txBody>
      </p:sp>
      <p:sp>
        <p:nvSpPr>
          <p:cNvPr name="TextBox 9" id="9"/>
          <p:cNvSpPr txBox="true"/>
          <p:nvPr/>
        </p:nvSpPr>
        <p:spPr>
          <a:xfrm rot="0">
            <a:off x="0" y="981075"/>
            <a:ext cx="16834527" cy="2373811"/>
          </a:xfrm>
          <a:prstGeom prst="rect">
            <a:avLst/>
          </a:prstGeom>
        </p:spPr>
        <p:txBody>
          <a:bodyPr anchor="t" rtlCol="false" tIns="0" lIns="0" bIns="0" rIns="0">
            <a:spAutoFit/>
          </a:bodyPr>
          <a:lstStyle/>
          <a:p>
            <a:pPr algn="ctr">
              <a:lnSpc>
                <a:spcPts val="3651"/>
              </a:lnSpc>
              <a:spcBef>
                <a:spcPct val="0"/>
              </a:spcBef>
            </a:pPr>
            <a:r>
              <a:rPr lang="en-US" sz="3175" spc="95">
                <a:solidFill>
                  <a:srgbClr val="000000"/>
                </a:solidFill>
                <a:latin typeface="Cheddar"/>
                <a:ea typeface="Cheddar"/>
                <a:cs typeface="Cheddar"/>
                <a:sym typeface="Cheddar"/>
              </a:rPr>
              <a:t>UN SISTEMA INFORMÁTICO ES UN CONJUNTO INTERCON</a:t>
            </a:r>
            <a:r>
              <a:rPr lang="en-US" sz="3175" spc="95">
                <a:solidFill>
                  <a:srgbClr val="000000"/>
                </a:solidFill>
                <a:latin typeface="Cheddar"/>
                <a:ea typeface="Cheddar"/>
                <a:cs typeface="Cheddar"/>
                <a:sym typeface="Cheddar"/>
              </a:rPr>
              <a:t>ECTADO DE COMPONENTES FÍSICOS (HARDWARE) Y LÓGICOS (SOFTWARE), QUE TRABAJAN JUNTOS PARA RECIBIR, PROCESAR, ALMACENAR Y TRANSMITIR DATOS, CON EL OBJETIVO DE GENERAR INFORMACIÓN ÚTIL Y SIGNIFICATIVA. ES UNA HERRAMIENTA FUNDAMENTAL PARA LA GESTIÓN DE LA INFORMACIÓN Y LA AUTOMATIZACIÓN DE TAREAS EN DIVERSOS ÁMBITOS, DESDE LA INFORMÁTICA PERSONAL HASTA LA GESTIÓN EMPRESARIAL Y LA INVESTIGACIÓN CIENTÍFICA. </a:t>
            </a:r>
          </a:p>
        </p:txBody>
      </p:sp>
      <p:sp>
        <p:nvSpPr>
          <p:cNvPr name="TextBox 10" id="10"/>
          <p:cNvSpPr txBox="true"/>
          <p:nvPr/>
        </p:nvSpPr>
        <p:spPr>
          <a:xfrm rot="0">
            <a:off x="0" y="3588282"/>
            <a:ext cx="16691967" cy="1346201"/>
          </a:xfrm>
          <a:prstGeom prst="rect">
            <a:avLst/>
          </a:prstGeom>
        </p:spPr>
        <p:txBody>
          <a:bodyPr anchor="t" rtlCol="false" tIns="0" lIns="0" bIns="0" rIns="0">
            <a:spAutoFit/>
          </a:bodyPr>
          <a:lstStyle/>
          <a:p>
            <a:pPr algn="ctr">
              <a:lnSpc>
                <a:spcPts val="9200"/>
              </a:lnSpc>
              <a:spcBef>
                <a:spcPct val="0"/>
              </a:spcBef>
            </a:pPr>
            <a:r>
              <a:rPr lang="en-US" sz="8000" spc="240">
                <a:solidFill>
                  <a:srgbClr val="000000"/>
                </a:solidFill>
                <a:latin typeface="Cheddar"/>
                <a:ea typeface="Cheddar"/>
                <a:cs typeface="Cheddar"/>
                <a:sym typeface="Cheddar"/>
              </a:rPr>
              <a:t>COMPON</a:t>
            </a:r>
            <a:r>
              <a:rPr lang="en-US" sz="8000" spc="240">
                <a:solidFill>
                  <a:srgbClr val="000000"/>
                </a:solidFill>
                <a:latin typeface="Cheddar"/>
                <a:ea typeface="Cheddar"/>
                <a:cs typeface="Cheddar"/>
                <a:sym typeface="Cheddar"/>
              </a:rPr>
              <a:t>ENTES DE UN SISTEMA INFORMÁTICO:</a:t>
            </a:r>
          </a:p>
        </p:txBody>
      </p:sp>
      <p:sp>
        <p:nvSpPr>
          <p:cNvPr name="TextBox 11" id="11"/>
          <p:cNvSpPr txBox="true"/>
          <p:nvPr/>
        </p:nvSpPr>
        <p:spPr>
          <a:xfrm rot="0">
            <a:off x="0" y="4886858"/>
            <a:ext cx="13893270" cy="4761308"/>
          </a:xfrm>
          <a:prstGeom prst="rect">
            <a:avLst/>
          </a:prstGeom>
        </p:spPr>
        <p:txBody>
          <a:bodyPr anchor="t" rtlCol="false" tIns="0" lIns="0" bIns="0" rIns="0">
            <a:spAutoFit/>
          </a:bodyPr>
          <a:lstStyle/>
          <a:p>
            <a:pPr algn="ctr" marL="590446" indent="-295223" lvl="1">
              <a:lnSpc>
                <a:spcPts val="3145"/>
              </a:lnSpc>
              <a:buFont typeface="Arial"/>
              <a:buChar char="•"/>
            </a:pPr>
            <a:r>
              <a:rPr lang="en-US" sz="2734" spc="82">
                <a:solidFill>
                  <a:srgbClr val="000000"/>
                </a:solidFill>
                <a:latin typeface="Cheddar"/>
                <a:ea typeface="Cheddar"/>
                <a:cs typeface="Cheddar"/>
                <a:sym typeface="Cheddar"/>
              </a:rPr>
              <a:t>HARDWARE:</a:t>
            </a:r>
          </a:p>
          <a:p>
            <a:pPr algn="ctr" marL="590446" indent="-295223" lvl="1">
              <a:lnSpc>
                <a:spcPts val="3145"/>
              </a:lnSpc>
              <a:buFont typeface="Arial"/>
              <a:buChar char="•"/>
            </a:pPr>
            <a:r>
              <a:rPr lang="en-US" sz="2734" spc="82">
                <a:solidFill>
                  <a:srgbClr val="000000"/>
                </a:solidFill>
                <a:latin typeface="Cheddar"/>
                <a:ea typeface="Cheddar"/>
                <a:cs typeface="Cheddar"/>
                <a:sym typeface="Cheddar"/>
              </a:rPr>
              <a:t>Incluye los dispositivos físicos como la computadora, el teclado, el ratón, la impresora, el monitor, etc. </a:t>
            </a:r>
          </a:p>
          <a:p>
            <a:pPr algn="ctr" marL="590446" indent="-295223" lvl="1">
              <a:lnSpc>
                <a:spcPts val="3145"/>
              </a:lnSpc>
              <a:buFont typeface="Arial"/>
              <a:buChar char="•"/>
            </a:pPr>
          </a:p>
          <a:p>
            <a:pPr algn="ctr" marL="590446" indent="-295223" lvl="1">
              <a:lnSpc>
                <a:spcPts val="3145"/>
              </a:lnSpc>
              <a:buFont typeface="Arial"/>
              <a:buChar char="•"/>
            </a:pPr>
            <a:r>
              <a:rPr lang="en-US" sz="2734" spc="82">
                <a:solidFill>
                  <a:srgbClr val="000000"/>
                </a:solidFill>
                <a:latin typeface="Cheddar"/>
                <a:ea typeface="Cheddar"/>
                <a:cs typeface="Cheddar"/>
                <a:sym typeface="Cheddar"/>
              </a:rPr>
              <a:t>Software:</a:t>
            </a:r>
          </a:p>
          <a:p>
            <a:pPr algn="ctr" marL="590446" indent="-295223" lvl="1">
              <a:lnSpc>
                <a:spcPts val="3145"/>
              </a:lnSpc>
              <a:spcBef>
                <a:spcPct val="0"/>
              </a:spcBef>
              <a:buFont typeface="Arial"/>
              <a:buChar char="•"/>
            </a:pPr>
            <a:r>
              <a:rPr lang="en-US" sz="2734" spc="82">
                <a:solidFill>
                  <a:srgbClr val="000000"/>
                </a:solidFill>
                <a:latin typeface="Cheddar"/>
                <a:ea typeface="Cheddar"/>
                <a:cs typeface="Cheddar"/>
                <a:sym typeface="Cheddar"/>
              </a:rPr>
              <a:t>Abrac la colección de programas, aplicaciones y sistemas operativos que controlan el funcionami</a:t>
            </a:r>
            <a:r>
              <a:rPr lang="en-US" sz="2734" spc="82">
                <a:solidFill>
                  <a:srgbClr val="000000"/>
                </a:solidFill>
                <a:latin typeface="Cheddar"/>
                <a:ea typeface="Cheddar"/>
                <a:cs typeface="Cheddar"/>
                <a:sym typeface="Cheddar"/>
              </a:rPr>
              <a:t>ENTO DEL HARDWARE Y PERMITEN AL USUARIO INTERACTUAR CON EL SISTEMA. </a:t>
            </a:r>
          </a:p>
          <a:p>
            <a:pPr algn="ctr" marL="590446" indent="-295223" lvl="1">
              <a:lnSpc>
                <a:spcPts val="3145"/>
              </a:lnSpc>
              <a:spcBef>
                <a:spcPct val="0"/>
              </a:spcBef>
              <a:buFont typeface="Arial"/>
              <a:buChar char="•"/>
            </a:pPr>
          </a:p>
          <a:p>
            <a:pPr algn="ctr" marL="590446" indent="-295223" lvl="1">
              <a:lnSpc>
                <a:spcPts val="3145"/>
              </a:lnSpc>
              <a:spcBef>
                <a:spcPct val="0"/>
              </a:spcBef>
              <a:buFont typeface="Arial"/>
              <a:buChar char="•"/>
            </a:pPr>
            <a:r>
              <a:rPr lang="en-US" sz="2734" spc="82">
                <a:solidFill>
                  <a:srgbClr val="000000"/>
                </a:solidFill>
                <a:latin typeface="Cheddar"/>
                <a:ea typeface="Cheddar"/>
                <a:cs typeface="Cheddar"/>
                <a:sym typeface="Cheddar"/>
              </a:rPr>
              <a:t>PERSONAL INFORMÁTICO:</a:t>
            </a:r>
          </a:p>
          <a:p>
            <a:pPr algn="ctr" marL="590446" indent="-295223" lvl="1">
              <a:lnSpc>
                <a:spcPts val="3145"/>
              </a:lnSpc>
              <a:spcBef>
                <a:spcPct val="0"/>
              </a:spcBef>
              <a:buFont typeface="Arial"/>
              <a:buChar char="•"/>
            </a:pPr>
            <a:r>
              <a:rPr lang="en-US" sz="2734" spc="82">
                <a:solidFill>
                  <a:srgbClr val="000000"/>
                </a:solidFill>
                <a:latin typeface="Cheddar"/>
                <a:ea typeface="Cheddar"/>
                <a:cs typeface="Cheddar"/>
                <a:sym typeface="Cheddar"/>
              </a:rPr>
              <a:t>REFIERE A LOS USUARIOS, PROGRAMADORES, DESARROLLADORES Y TÉCNICOS QUE INTERACTÚAN CON EL SISTEMA, LO DISEÑAN, PROGRAMAN Y MANTIENEN. </a:t>
            </a:r>
          </a:p>
          <a:p>
            <a:pPr algn="ctr">
              <a:lnSpc>
                <a:spcPts val="3145"/>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287022" y="4734515"/>
            <a:ext cx="10431022" cy="6084036"/>
          </a:xfrm>
          <a:custGeom>
            <a:avLst/>
            <a:gdLst/>
            <a:ahLst/>
            <a:cxnLst/>
            <a:rect r="r" b="b" t="t" l="l"/>
            <a:pathLst>
              <a:path h="6084036" w="10431022">
                <a:moveTo>
                  <a:pt x="0" y="0"/>
                </a:moveTo>
                <a:lnTo>
                  <a:pt x="10431022" y="0"/>
                </a:lnTo>
                <a:lnTo>
                  <a:pt x="10431022" y="6084036"/>
                </a:lnTo>
                <a:lnTo>
                  <a:pt x="0" y="6084036"/>
                </a:lnTo>
                <a:lnTo>
                  <a:pt x="0" y="0"/>
                </a:lnTo>
                <a:close/>
              </a:path>
            </a:pathLst>
          </a:custGeom>
          <a:blipFill>
            <a:blip r:embed="rId2"/>
            <a:stretch>
              <a:fillRect l="-2016" t="-144304" r="-64887" b="0"/>
            </a:stretch>
          </a:blipFill>
        </p:spPr>
      </p:sp>
      <p:grpSp>
        <p:nvGrpSpPr>
          <p:cNvPr name="Group 3" id="3"/>
          <p:cNvGrpSpPr/>
          <p:nvPr/>
        </p:nvGrpSpPr>
        <p:grpSpPr>
          <a:xfrm rot="0">
            <a:off x="-755521" y="-277534"/>
            <a:ext cx="19645221" cy="731697"/>
            <a:chOff x="0" y="0"/>
            <a:chExt cx="5174050" cy="192710"/>
          </a:xfrm>
        </p:grpSpPr>
        <p:sp>
          <p:nvSpPr>
            <p:cNvPr name="Freeform 4" id="4"/>
            <p:cNvSpPr/>
            <p:nvPr/>
          </p:nvSpPr>
          <p:spPr>
            <a:xfrm flipH="false" flipV="false" rot="0">
              <a:off x="0" y="0"/>
              <a:ext cx="5174050" cy="192710"/>
            </a:xfrm>
            <a:custGeom>
              <a:avLst/>
              <a:gdLst/>
              <a:ahLst/>
              <a:cxnLst/>
              <a:rect r="r" b="b" t="t" l="l"/>
              <a:pathLst>
                <a:path h="192710" w="5174050">
                  <a:moveTo>
                    <a:pt x="0" y="0"/>
                  </a:moveTo>
                  <a:lnTo>
                    <a:pt x="5174050" y="0"/>
                  </a:lnTo>
                  <a:lnTo>
                    <a:pt x="5174050" y="192710"/>
                  </a:lnTo>
                  <a:lnTo>
                    <a:pt x="0" y="192710"/>
                  </a:lnTo>
                  <a:close/>
                </a:path>
              </a:pathLst>
            </a:custGeom>
            <a:solidFill>
              <a:srgbClr val="3D68B5"/>
            </a:solidFill>
            <a:ln cap="sq">
              <a:noFill/>
              <a:prstDash val="solid"/>
              <a:miter/>
            </a:ln>
          </p:spPr>
        </p:sp>
        <p:sp>
          <p:nvSpPr>
            <p:cNvPr name="TextBox 5" id="5"/>
            <p:cNvSpPr txBox="true"/>
            <p:nvPr/>
          </p:nvSpPr>
          <p:spPr>
            <a:xfrm>
              <a:off x="0" y="-57150"/>
              <a:ext cx="5174050" cy="249860"/>
            </a:xfrm>
            <a:prstGeom prst="rect">
              <a:avLst/>
            </a:prstGeom>
          </p:spPr>
          <p:txBody>
            <a:bodyPr anchor="ctr" rtlCol="false" tIns="50800" lIns="50800" bIns="50800" rIns="50800"/>
            <a:lstStyle/>
            <a:p>
              <a:pPr algn="ctr" marL="0" indent="0" lvl="0">
                <a:lnSpc>
                  <a:spcPts val="3639"/>
                </a:lnSpc>
                <a:spcBef>
                  <a:spcPct val="0"/>
                </a:spcBef>
              </a:pPr>
            </a:p>
          </p:txBody>
        </p:sp>
      </p:grpSp>
      <p:sp>
        <p:nvSpPr>
          <p:cNvPr name="Freeform 6" id="6"/>
          <p:cNvSpPr/>
          <p:nvPr/>
        </p:nvSpPr>
        <p:spPr>
          <a:xfrm flipH="false" flipV="false" rot="-5324197">
            <a:off x="5669976" y="2878598"/>
            <a:ext cx="8184981" cy="14816805"/>
          </a:xfrm>
          <a:custGeom>
            <a:avLst/>
            <a:gdLst/>
            <a:ahLst/>
            <a:cxnLst/>
            <a:rect r="r" b="b" t="t" l="l"/>
            <a:pathLst>
              <a:path h="14816805" w="8184981">
                <a:moveTo>
                  <a:pt x="0" y="0"/>
                </a:moveTo>
                <a:lnTo>
                  <a:pt x="8184981" y="0"/>
                </a:lnTo>
                <a:lnTo>
                  <a:pt x="8184981" y="14816804"/>
                </a:lnTo>
                <a:lnTo>
                  <a:pt x="0" y="14816804"/>
                </a:lnTo>
                <a:lnTo>
                  <a:pt x="0" y="0"/>
                </a:lnTo>
                <a:close/>
              </a:path>
            </a:pathLst>
          </a:custGeom>
          <a:blipFill>
            <a:blip r:embed="rId3"/>
            <a:stretch>
              <a:fillRect l="-92068" t="0" r="0" b="0"/>
            </a:stretch>
          </a:blipFill>
        </p:spPr>
      </p:sp>
      <p:sp>
        <p:nvSpPr>
          <p:cNvPr name="Freeform 7" id="7"/>
          <p:cNvSpPr/>
          <p:nvPr/>
        </p:nvSpPr>
        <p:spPr>
          <a:xfrm flipH="false" flipV="false" rot="0">
            <a:off x="816288" y="7846492"/>
            <a:ext cx="3112201" cy="2425048"/>
          </a:xfrm>
          <a:custGeom>
            <a:avLst/>
            <a:gdLst/>
            <a:ahLst/>
            <a:cxnLst/>
            <a:rect r="r" b="b" t="t" l="l"/>
            <a:pathLst>
              <a:path h="2425048" w="3112201">
                <a:moveTo>
                  <a:pt x="0" y="0"/>
                </a:moveTo>
                <a:lnTo>
                  <a:pt x="3112201" y="0"/>
                </a:lnTo>
                <a:lnTo>
                  <a:pt x="3112201" y="2425048"/>
                </a:lnTo>
                <a:lnTo>
                  <a:pt x="0" y="2425048"/>
                </a:lnTo>
                <a:lnTo>
                  <a:pt x="0" y="0"/>
                </a:lnTo>
                <a:close/>
              </a:path>
            </a:pathLst>
          </a:custGeom>
          <a:blipFill>
            <a:blip r:embed="rId4"/>
            <a:stretch>
              <a:fillRect l="0" t="0" r="0" b="-2668"/>
            </a:stretch>
          </a:blipFill>
        </p:spPr>
      </p:sp>
      <p:sp>
        <p:nvSpPr>
          <p:cNvPr name="Freeform 8" id="8"/>
          <p:cNvSpPr/>
          <p:nvPr/>
        </p:nvSpPr>
        <p:spPr>
          <a:xfrm flipH="false" flipV="false" rot="0">
            <a:off x="5612683" y="8012861"/>
            <a:ext cx="3162372" cy="2091255"/>
          </a:xfrm>
          <a:custGeom>
            <a:avLst/>
            <a:gdLst/>
            <a:ahLst/>
            <a:cxnLst/>
            <a:rect r="r" b="b" t="t" l="l"/>
            <a:pathLst>
              <a:path h="2091255" w="3162372">
                <a:moveTo>
                  <a:pt x="0" y="0"/>
                </a:moveTo>
                <a:lnTo>
                  <a:pt x="3162372" y="0"/>
                </a:lnTo>
                <a:lnTo>
                  <a:pt x="3162372" y="2091255"/>
                </a:lnTo>
                <a:lnTo>
                  <a:pt x="0" y="2091255"/>
                </a:lnTo>
                <a:lnTo>
                  <a:pt x="0" y="0"/>
                </a:lnTo>
                <a:close/>
              </a:path>
            </a:pathLst>
          </a:custGeom>
          <a:blipFill>
            <a:blip r:embed="rId5"/>
            <a:stretch>
              <a:fillRect l="0" t="0" r="0" b="-749"/>
            </a:stretch>
          </a:blipFill>
        </p:spPr>
      </p:sp>
      <p:sp>
        <p:nvSpPr>
          <p:cNvPr name="Freeform 9" id="9"/>
          <p:cNvSpPr/>
          <p:nvPr/>
        </p:nvSpPr>
        <p:spPr>
          <a:xfrm flipH="false" flipV="false" rot="0">
            <a:off x="10043078" y="7846492"/>
            <a:ext cx="3191042" cy="2185645"/>
          </a:xfrm>
          <a:custGeom>
            <a:avLst/>
            <a:gdLst/>
            <a:ahLst/>
            <a:cxnLst/>
            <a:rect r="r" b="b" t="t" l="l"/>
            <a:pathLst>
              <a:path h="2185645" w="3191042">
                <a:moveTo>
                  <a:pt x="0" y="0"/>
                </a:moveTo>
                <a:lnTo>
                  <a:pt x="3191042" y="0"/>
                </a:lnTo>
                <a:lnTo>
                  <a:pt x="3191042" y="2185645"/>
                </a:lnTo>
                <a:lnTo>
                  <a:pt x="0" y="2185645"/>
                </a:lnTo>
                <a:lnTo>
                  <a:pt x="0" y="0"/>
                </a:lnTo>
                <a:close/>
              </a:path>
            </a:pathLst>
          </a:custGeom>
          <a:blipFill>
            <a:blip r:embed="rId6"/>
            <a:stretch>
              <a:fillRect l="0" t="0" r="0" b="0"/>
            </a:stretch>
          </a:blipFill>
        </p:spPr>
      </p:sp>
      <p:sp>
        <p:nvSpPr>
          <p:cNvPr name="TextBox 10" id="10"/>
          <p:cNvSpPr txBox="true"/>
          <p:nvPr/>
        </p:nvSpPr>
        <p:spPr>
          <a:xfrm rot="0">
            <a:off x="0" y="320813"/>
            <a:ext cx="12559895" cy="1346201"/>
          </a:xfrm>
          <a:prstGeom prst="rect">
            <a:avLst/>
          </a:prstGeom>
        </p:spPr>
        <p:txBody>
          <a:bodyPr anchor="t" rtlCol="false" tIns="0" lIns="0" bIns="0" rIns="0">
            <a:spAutoFit/>
          </a:bodyPr>
          <a:lstStyle/>
          <a:p>
            <a:pPr algn="ctr">
              <a:lnSpc>
                <a:spcPts val="9200"/>
              </a:lnSpc>
              <a:spcBef>
                <a:spcPct val="0"/>
              </a:spcBef>
            </a:pPr>
            <a:r>
              <a:rPr lang="en-US" sz="8000" spc="240">
                <a:solidFill>
                  <a:srgbClr val="000000"/>
                </a:solidFill>
                <a:latin typeface="Cheddar"/>
                <a:ea typeface="Cheddar"/>
                <a:cs typeface="Cheddar"/>
                <a:sym typeface="Cheddar"/>
              </a:rPr>
              <a:t>AUTENTICADORES BIOMÉTRICOS.</a:t>
            </a:r>
          </a:p>
        </p:txBody>
      </p:sp>
      <p:sp>
        <p:nvSpPr>
          <p:cNvPr name="TextBox 11" id="11"/>
          <p:cNvSpPr txBox="true"/>
          <p:nvPr/>
        </p:nvSpPr>
        <p:spPr>
          <a:xfrm rot="0">
            <a:off x="0" y="1421697"/>
            <a:ext cx="17667859" cy="2098510"/>
          </a:xfrm>
          <a:prstGeom prst="rect">
            <a:avLst/>
          </a:prstGeom>
        </p:spPr>
        <p:txBody>
          <a:bodyPr anchor="t" rtlCol="false" tIns="0" lIns="0" bIns="0" rIns="0">
            <a:spAutoFit/>
          </a:bodyPr>
          <a:lstStyle/>
          <a:p>
            <a:pPr algn="ctr">
              <a:lnSpc>
                <a:spcPts val="3995"/>
              </a:lnSpc>
              <a:spcBef>
                <a:spcPct val="0"/>
              </a:spcBef>
            </a:pPr>
            <a:r>
              <a:rPr lang="en-US" sz="3474" spc="104">
                <a:solidFill>
                  <a:srgbClr val="000000"/>
                </a:solidFill>
                <a:latin typeface="Cheddar"/>
                <a:ea typeface="Cheddar"/>
                <a:cs typeface="Cheddar"/>
                <a:sym typeface="Cheddar"/>
              </a:rPr>
              <a:t>LOS AUT</a:t>
            </a:r>
            <a:r>
              <a:rPr lang="en-US" sz="3474" spc="104">
                <a:solidFill>
                  <a:srgbClr val="000000"/>
                </a:solidFill>
                <a:latin typeface="Cheddar"/>
                <a:ea typeface="Cheddar"/>
                <a:cs typeface="Cheddar"/>
                <a:sym typeface="Cheddar"/>
              </a:rPr>
              <a:t>ENTICADORES BIOMÉTRICOS SON DISPOSITIVOS QUE UTILIZAN CARACTERÍSTICAS FÍSICAS O DE COMPORTAMIENTO ÚNICAS DE UN INDIVIDUO PARA CONFIRMAR SU IDENTIDAD, COMO HUELLAS DACTILARES, RECONOCIMIENTO FACIAL, VOZ O IRIS. SE UTILIZAN PARA LA AUTENTICACIÓN Y SEGURIDAD, PROPORCIONANDO UN NIVEL DE SEGURIDAD MÁS ELEVADO QUE LAS CONTRASEÑAS TRADICIONALES. </a:t>
            </a:r>
          </a:p>
        </p:txBody>
      </p:sp>
      <p:sp>
        <p:nvSpPr>
          <p:cNvPr name="TextBox 12" id="12"/>
          <p:cNvSpPr txBox="true"/>
          <p:nvPr/>
        </p:nvSpPr>
        <p:spPr>
          <a:xfrm rot="0">
            <a:off x="0" y="3451085"/>
            <a:ext cx="17550110" cy="1247777"/>
          </a:xfrm>
          <a:prstGeom prst="rect">
            <a:avLst/>
          </a:prstGeom>
        </p:spPr>
        <p:txBody>
          <a:bodyPr anchor="t" rtlCol="false" tIns="0" lIns="0" bIns="0" rIns="0">
            <a:spAutoFit/>
          </a:bodyPr>
          <a:lstStyle/>
          <a:p>
            <a:pPr algn="ctr">
              <a:lnSpc>
                <a:spcPts val="8625"/>
              </a:lnSpc>
              <a:spcBef>
                <a:spcPct val="0"/>
              </a:spcBef>
            </a:pPr>
            <a:r>
              <a:rPr lang="en-US" sz="7500" spc="225">
                <a:solidFill>
                  <a:srgbClr val="000000"/>
                </a:solidFill>
                <a:latin typeface="Cheddar"/>
                <a:ea typeface="Cheddar"/>
                <a:cs typeface="Cheddar"/>
                <a:sym typeface="Cheddar"/>
              </a:rPr>
              <a:t>AUT</a:t>
            </a:r>
            <a:r>
              <a:rPr lang="en-US" sz="7500" spc="225">
                <a:solidFill>
                  <a:srgbClr val="000000"/>
                </a:solidFill>
                <a:latin typeface="Cheddar"/>
                <a:ea typeface="Cheddar"/>
                <a:cs typeface="Cheddar"/>
                <a:sym typeface="Cheddar"/>
              </a:rPr>
              <a:t>ENTICACIÓN BIOMÉTRICA: UNA VISIÓN GENERAL </a:t>
            </a:r>
          </a:p>
        </p:txBody>
      </p:sp>
      <p:sp>
        <p:nvSpPr>
          <p:cNvPr name="TextBox 13" id="13"/>
          <p:cNvSpPr txBox="true"/>
          <p:nvPr/>
        </p:nvSpPr>
        <p:spPr>
          <a:xfrm rot="0">
            <a:off x="0" y="4679812"/>
            <a:ext cx="17550110" cy="3333049"/>
          </a:xfrm>
          <a:prstGeom prst="rect">
            <a:avLst/>
          </a:prstGeom>
        </p:spPr>
        <p:txBody>
          <a:bodyPr anchor="t" rtlCol="false" tIns="0" lIns="0" bIns="0" rIns="0">
            <a:spAutoFit/>
          </a:bodyPr>
          <a:lstStyle/>
          <a:p>
            <a:pPr algn="ctr">
              <a:lnSpc>
                <a:spcPts val="3873"/>
              </a:lnSpc>
              <a:spcBef>
                <a:spcPct val="0"/>
              </a:spcBef>
            </a:pPr>
            <a:r>
              <a:rPr lang="en-US" sz="3368" spc="101">
                <a:solidFill>
                  <a:srgbClr val="000000"/>
                </a:solidFill>
                <a:latin typeface="Cheddar"/>
                <a:ea typeface="Cheddar"/>
                <a:cs typeface="Cheddar"/>
                <a:sym typeface="Cheddar"/>
              </a:rPr>
              <a:t>LA AUT</a:t>
            </a:r>
            <a:r>
              <a:rPr lang="en-US" sz="3368" spc="101">
                <a:solidFill>
                  <a:srgbClr val="000000"/>
                </a:solidFill>
                <a:latin typeface="Cheddar"/>
                <a:ea typeface="Cheddar"/>
                <a:cs typeface="Cheddar"/>
                <a:sym typeface="Cheddar"/>
              </a:rPr>
              <a:t>ENTICACIÓN BIOMÉTRICA SE BASA EN LA IDEA DE QUE CADA PERSONA TIENE CARACTERÍSTICAS ÚNICAS QUE SON DIFÍCILES DE FALSIFICAR O REPLICAR. ESTAS CARACTERÍSTICAS PUEDEN SER: </a:t>
            </a:r>
          </a:p>
          <a:p>
            <a:pPr algn="ctr">
              <a:lnSpc>
                <a:spcPts val="3873"/>
              </a:lnSpc>
              <a:spcBef>
                <a:spcPct val="0"/>
              </a:spcBef>
            </a:pPr>
          </a:p>
          <a:p>
            <a:pPr algn="ctr" marL="727286" indent="-363643" lvl="1">
              <a:lnSpc>
                <a:spcPts val="3873"/>
              </a:lnSpc>
              <a:spcBef>
                <a:spcPct val="0"/>
              </a:spcBef>
              <a:buFont typeface="Arial"/>
              <a:buChar char="•"/>
            </a:pPr>
            <a:r>
              <a:rPr lang="en-US" sz="3368" spc="101">
                <a:solidFill>
                  <a:srgbClr val="000000"/>
                </a:solidFill>
                <a:latin typeface="Cheddar"/>
                <a:ea typeface="Cheddar"/>
                <a:cs typeface="Cheddar"/>
                <a:sym typeface="Cheddar"/>
              </a:rPr>
              <a:t>FISIOLÓGICAS: HUELLAS DACTILARES, FORMA DE LA MANO, GEOMETRÍA DEL IRIS Y EL RECONOCIMIENTO FACIAL.</a:t>
            </a:r>
          </a:p>
          <a:p>
            <a:pPr algn="ctr" marL="727286" indent="-363643" lvl="1">
              <a:lnSpc>
                <a:spcPts val="3873"/>
              </a:lnSpc>
              <a:spcBef>
                <a:spcPct val="0"/>
              </a:spcBef>
              <a:buFont typeface="Arial"/>
              <a:buChar char="•"/>
            </a:pPr>
            <a:r>
              <a:rPr lang="en-US" sz="3368" spc="101">
                <a:solidFill>
                  <a:srgbClr val="000000"/>
                </a:solidFill>
                <a:latin typeface="Cheddar"/>
                <a:ea typeface="Cheddar"/>
                <a:cs typeface="Cheddar"/>
                <a:sym typeface="Cheddar"/>
              </a:rPr>
              <a:t>COMPORTAMIENTO: RECONOCIMIENTO DE VOZ, FIRMA DINÁMICA O PULSACIÓN DE TECLAS.</a:t>
            </a:r>
          </a:p>
          <a:p>
            <a:pPr algn="ctr">
              <a:lnSpc>
                <a:spcPts val="2772"/>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755521" y="4796975"/>
            <a:ext cx="15398597" cy="6084036"/>
          </a:xfrm>
          <a:custGeom>
            <a:avLst/>
            <a:gdLst/>
            <a:ahLst/>
            <a:cxnLst/>
            <a:rect r="r" b="b" t="t" l="l"/>
            <a:pathLst>
              <a:path h="6084036" w="15398597">
                <a:moveTo>
                  <a:pt x="0" y="0"/>
                </a:moveTo>
                <a:lnTo>
                  <a:pt x="15398597" y="0"/>
                </a:lnTo>
                <a:lnTo>
                  <a:pt x="15398597" y="6084036"/>
                </a:lnTo>
                <a:lnTo>
                  <a:pt x="0" y="6084036"/>
                </a:lnTo>
                <a:lnTo>
                  <a:pt x="0" y="0"/>
                </a:lnTo>
                <a:close/>
              </a:path>
            </a:pathLst>
          </a:custGeom>
          <a:blipFill>
            <a:blip r:embed="rId2"/>
            <a:stretch>
              <a:fillRect l="-1365" t="-144304" r="-11694" b="0"/>
            </a:stretch>
          </a:blipFill>
        </p:spPr>
      </p:sp>
      <p:grpSp>
        <p:nvGrpSpPr>
          <p:cNvPr name="Group 3" id="3"/>
          <p:cNvGrpSpPr/>
          <p:nvPr/>
        </p:nvGrpSpPr>
        <p:grpSpPr>
          <a:xfrm rot="0">
            <a:off x="-755521" y="-277534"/>
            <a:ext cx="19645221" cy="731697"/>
            <a:chOff x="0" y="0"/>
            <a:chExt cx="5174050" cy="192710"/>
          </a:xfrm>
        </p:grpSpPr>
        <p:sp>
          <p:nvSpPr>
            <p:cNvPr name="Freeform 4" id="4"/>
            <p:cNvSpPr/>
            <p:nvPr/>
          </p:nvSpPr>
          <p:spPr>
            <a:xfrm flipH="false" flipV="false" rot="0">
              <a:off x="0" y="0"/>
              <a:ext cx="5174050" cy="192710"/>
            </a:xfrm>
            <a:custGeom>
              <a:avLst/>
              <a:gdLst/>
              <a:ahLst/>
              <a:cxnLst/>
              <a:rect r="r" b="b" t="t" l="l"/>
              <a:pathLst>
                <a:path h="192710" w="5174050">
                  <a:moveTo>
                    <a:pt x="0" y="0"/>
                  </a:moveTo>
                  <a:lnTo>
                    <a:pt x="5174050" y="0"/>
                  </a:lnTo>
                  <a:lnTo>
                    <a:pt x="5174050" y="192710"/>
                  </a:lnTo>
                  <a:lnTo>
                    <a:pt x="0" y="192710"/>
                  </a:lnTo>
                  <a:close/>
                </a:path>
              </a:pathLst>
            </a:custGeom>
            <a:solidFill>
              <a:srgbClr val="D63215"/>
            </a:solidFill>
            <a:ln cap="sq">
              <a:noFill/>
              <a:prstDash val="solid"/>
              <a:miter/>
            </a:ln>
          </p:spPr>
        </p:sp>
        <p:sp>
          <p:nvSpPr>
            <p:cNvPr name="TextBox 5" id="5"/>
            <p:cNvSpPr txBox="true"/>
            <p:nvPr/>
          </p:nvSpPr>
          <p:spPr>
            <a:xfrm>
              <a:off x="0" y="-57150"/>
              <a:ext cx="5174050" cy="249860"/>
            </a:xfrm>
            <a:prstGeom prst="rect">
              <a:avLst/>
            </a:prstGeom>
          </p:spPr>
          <p:txBody>
            <a:bodyPr anchor="ctr" rtlCol="false" tIns="50800" lIns="50800" bIns="50800" rIns="50800"/>
            <a:lstStyle/>
            <a:p>
              <a:pPr algn="ctr" marL="0" indent="0" lvl="0">
                <a:lnSpc>
                  <a:spcPts val="3639"/>
                </a:lnSpc>
                <a:spcBef>
                  <a:spcPct val="0"/>
                </a:spcBef>
              </a:pPr>
            </a:p>
          </p:txBody>
        </p:sp>
      </p:grpSp>
      <p:sp>
        <p:nvSpPr>
          <p:cNvPr name="Freeform 6" id="6"/>
          <p:cNvSpPr/>
          <p:nvPr/>
        </p:nvSpPr>
        <p:spPr>
          <a:xfrm flipH="false" flipV="false" rot="6023403">
            <a:off x="12077539" y="-5166314"/>
            <a:ext cx="5131074" cy="12009041"/>
          </a:xfrm>
          <a:custGeom>
            <a:avLst/>
            <a:gdLst/>
            <a:ahLst/>
            <a:cxnLst/>
            <a:rect r="r" b="b" t="t" l="l"/>
            <a:pathLst>
              <a:path h="12009041" w="5131074">
                <a:moveTo>
                  <a:pt x="0" y="0"/>
                </a:moveTo>
                <a:lnTo>
                  <a:pt x="5131074" y="0"/>
                </a:lnTo>
                <a:lnTo>
                  <a:pt x="5131074" y="12009041"/>
                </a:lnTo>
                <a:lnTo>
                  <a:pt x="0" y="12009041"/>
                </a:lnTo>
                <a:lnTo>
                  <a:pt x="0" y="0"/>
                </a:lnTo>
                <a:close/>
              </a:path>
            </a:pathLst>
          </a:custGeom>
          <a:blipFill>
            <a:blip r:embed="rId3"/>
            <a:stretch>
              <a:fillRect l="-218334" t="-29131" r="-2330" b="0"/>
            </a:stretch>
          </a:blipFill>
        </p:spPr>
      </p:sp>
      <p:sp>
        <p:nvSpPr>
          <p:cNvPr name="Freeform 7" id="7"/>
          <p:cNvSpPr/>
          <p:nvPr/>
        </p:nvSpPr>
        <p:spPr>
          <a:xfrm flipH="false" flipV="false" rot="0">
            <a:off x="10547679" y="5956389"/>
            <a:ext cx="7501617" cy="4200905"/>
          </a:xfrm>
          <a:custGeom>
            <a:avLst/>
            <a:gdLst/>
            <a:ahLst/>
            <a:cxnLst/>
            <a:rect r="r" b="b" t="t" l="l"/>
            <a:pathLst>
              <a:path h="4200905" w="7501617">
                <a:moveTo>
                  <a:pt x="0" y="0"/>
                </a:moveTo>
                <a:lnTo>
                  <a:pt x="7501616" y="0"/>
                </a:lnTo>
                <a:lnTo>
                  <a:pt x="7501616" y="4200905"/>
                </a:lnTo>
                <a:lnTo>
                  <a:pt x="0" y="4200905"/>
                </a:lnTo>
                <a:lnTo>
                  <a:pt x="0" y="0"/>
                </a:lnTo>
                <a:close/>
              </a:path>
            </a:pathLst>
          </a:custGeom>
          <a:blipFill>
            <a:blip r:embed="rId4"/>
            <a:stretch>
              <a:fillRect l="0" t="0" r="0" b="0"/>
            </a:stretch>
          </a:blipFill>
        </p:spPr>
      </p:sp>
      <p:sp>
        <p:nvSpPr>
          <p:cNvPr name="TextBox 8" id="8"/>
          <p:cNvSpPr txBox="true"/>
          <p:nvPr/>
        </p:nvSpPr>
        <p:spPr>
          <a:xfrm rot="0">
            <a:off x="4242" y="733432"/>
            <a:ext cx="17281475" cy="1019177"/>
          </a:xfrm>
          <a:prstGeom prst="rect">
            <a:avLst/>
          </a:prstGeom>
        </p:spPr>
        <p:txBody>
          <a:bodyPr anchor="t" rtlCol="false" tIns="0" lIns="0" bIns="0" rIns="0">
            <a:spAutoFit/>
          </a:bodyPr>
          <a:lstStyle/>
          <a:p>
            <a:pPr algn="ctr">
              <a:lnSpc>
                <a:spcPts val="6900"/>
              </a:lnSpc>
              <a:spcBef>
                <a:spcPct val="0"/>
              </a:spcBef>
            </a:pPr>
            <a:r>
              <a:rPr lang="en-US" sz="6000" spc="180">
                <a:solidFill>
                  <a:srgbClr val="000000"/>
                </a:solidFill>
                <a:latin typeface="Cheddar"/>
                <a:ea typeface="Cheddar"/>
                <a:cs typeface="Cheddar"/>
                <a:sym typeface="Cheddar"/>
              </a:rPr>
              <a:t>¿CUÁL</a:t>
            </a:r>
            <a:r>
              <a:rPr lang="en-US" sz="6000" spc="180">
                <a:solidFill>
                  <a:srgbClr val="000000"/>
                </a:solidFill>
                <a:latin typeface="Cheddar"/>
                <a:ea typeface="Cheddar"/>
                <a:cs typeface="Cheddar"/>
                <a:sym typeface="Cheddar"/>
              </a:rPr>
              <a:t>ES SON 4 RECOMENDACIONES PARA LA CIBERSEGURIDAD?</a:t>
            </a:r>
          </a:p>
        </p:txBody>
      </p:sp>
      <p:sp>
        <p:nvSpPr>
          <p:cNvPr name="TextBox 9" id="9"/>
          <p:cNvSpPr txBox="true"/>
          <p:nvPr/>
        </p:nvSpPr>
        <p:spPr>
          <a:xfrm rot="0">
            <a:off x="150603" y="1719528"/>
            <a:ext cx="10055622" cy="6119464"/>
          </a:xfrm>
          <a:prstGeom prst="rect">
            <a:avLst/>
          </a:prstGeom>
        </p:spPr>
        <p:txBody>
          <a:bodyPr anchor="t" rtlCol="false" tIns="0" lIns="0" bIns="0" rIns="0">
            <a:spAutoFit/>
          </a:bodyPr>
          <a:lstStyle/>
          <a:p>
            <a:pPr algn="ctr" marL="1005033" indent="-502516" lvl="1">
              <a:lnSpc>
                <a:spcPts val="5353"/>
              </a:lnSpc>
              <a:spcBef>
                <a:spcPct val="0"/>
              </a:spcBef>
              <a:buAutoNum type="arabicPeriod" startAt="1"/>
            </a:pPr>
            <a:r>
              <a:rPr lang="en-US" sz="4655" spc="139">
                <a:solidFill>
                  <a:srgbClr val="000000"/>
                </a:solidFill>
                <a:latin typeface="Cheddar"/>
                <a:ea typeface="Cheddar"/>
                <a:cs typeface="Cheddar"/>
                <a:sym typeface="Cheddar"/>
              </a:rPr>
              <a:t>MANTÉN TUS SISTEMAS OP</a:t>
            </a:r>
            <a:r>
              <a:rPr lang="en-US" sz="4655" spc="139">
                <a:solidFill>
                  <a:srgbClr val="000000"/>
                </a:solidFill>
                <a:latin typeface="Cheddar"/>
                <a:ea typeface="Cheddar"/>
                <a:cs typeface="Cheddar"/>
                <a:sym typeface="Cheddar"/>
              </a:rPr>
              <a:t>ERATIVOS ACTUALIZADOS. ...</a:t>
            </a:r>
          </a:p>
          <a:p>
            <a:pPr algn="ctr" marL="1005033" indent="-502516" lvl="1">
              <a:lnSpc>
                <a:spcPts val="5353"/>
              </a:lnSpc>
              <a:spcBef>
                <a:spcPct val="0"/>
              </a:spcBef>
              <a:buAutoNum type="arabicPeriod" startAt="1"/>
            </a:pPr>
            <a:r>
              <a:rPr lang="en-US" sz="4655" spc="139">
                <a:solidFill>
                  <a:srgbClr val="000000"/>
                </a:solidFill>
                <a:latin typeface="Cheddar"/>
                <a:ea typeface="Cheddar"/>
                <a:cs typeface="Cheddar"/>
                <a:sym typeface="Cheddar"/>
              </a:rPr>
              <a:t>UTILIZA CONTRASEÑAS FUERTES Y ÚNICAS. ...</a:t>
            </a:r>
          </a:p>
          <a:p>
            <a:pPr algn="ctr" marL="1005033" indent="-502516" lvl="1">
              <a:lnSpc>
                <a:spcPts val="5353"/>
              </a:lnSpc>
              <a:spcBef>
                <a:spcPct val="0"/>
              </a:spcBef>
              <a:buAutoNum type="arabicPeriod" startAt="1"/>
            </a:pPr>
            <a:r>
              <a:rPr lang="en-US" sz="4655" spc="139">
                <a:solidFill>
                  <a:srgbClr val="000000"/>
                </a:solidFill>
                <a:latin typeface="Cheddar"/>
                <a:ea typeface="Cheddar"/>
                <a:cs typeface="Cheddar"/>
                <a:sym typeface="Cheddar"/>
              </a:rPr>
              <a:t>IMPLEMENTA AUTENTICACIÓN DE DOS FACTORES. ...</a:t>
            </a:r>
          </a:p>
          <a:p>
            <a:pPr algn="ctr" marL="1005033" indent="-502516" lvl="1">
              <a:lnSpc>
                <a:spcPts val="5353"/>
              </a:lnSpc>
              <a:spcBef>
                <a:spcPct val="0"/>
              </a:spcBef>
              <a:buAutoNum type="arabicPeriod" startAt="1"/>
            </a:pPr>
            <a:r>
              <a:rPr lang="en-US" sz="4655" spc="139">
                <a:solidFill>
                  <a:srgbClr val="000000"/>
                </a:solidFill>
                <a:latin typeface="Cheddar"/>
                <a:ea typeface="Cheddar"/>
                <a:cs typeface="Cheddar"/>
                <a:sym typeface="Cheddar"/>
              </a:rPr>
              <a:t>REALIZA COPIAS DE SEGURIDAD REGULARMENTE.</a:t>
            </a:r>
          </a:p>
          <a:p>
            <a:pPr algn="ctr">
              <a:lnSpc>
                <a:spcPts val="488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DAGpWCCvAr0</dc:identifier>
  <dcterms:modified xsi:type="dcterms:W3CDTF">2011-08-01T06:04:30Z</dcterms:modified>
  <cp:revision>1</cp:revision>
  <dc:title>Presentación Plan de Seguridad Informática Tecnología Empresarial Gradiente Rojo y Azul</dc:title>
</cp:coreProperties>
</file>